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7"/>
  </p:notesMasterIdLst>
  <p:sldIdLst>
    <p:sldId id="256" r:id="rId2"/>
    <p:sldId id="350" r:id="rId3"/>
    <p:sldId id="349" r:id="rId4"/>
    <p:sldId id="332" r:id="rId5"/>
    <p:sldId id="333" r:id="rId6"/>
    <p:sldId id="334" r:id="rId7"/>
    <p:sldId id="335" r:id="rId8"/>
    <p:sldId id="363" r:id="rId9"/>
    <p:sldId id="366" r:id="rId10"/>
    <p:sldId id="346" r:id="rId11"/>
    <p:sldId id="347" r:id="rId12"/>
    <p:sldId id="348" r:id="rId13"/>
    <p:sldId id="402" r:id="rId14"/>
    <p:sldId id="364" r:id="rId15"/>
    <p:sldId id="367" r:id="rId16"/>
    <p:sldId id="406" r:id="rId17"/>
    <p:sldId id="407" r:id="rId18"/>
    <p:sldId id="336" r:id="rId19"/>
    <p:sldId id="337" r:id="rId20"/>
    <p:sldId id="408" r:id="rId21"/>
    <p:sldId id="409" r:id="rId22"/>
    <p:sldId id="338" r:id="rId23"/>
    <p:sldId id="339" r:id="rId24"/>
    <p:sldId id="340" r:id="rId25"/>
    <p:sldId id="370" r:id="rId26"/>
    <p:sldId id="368" r:id="rId27"/>
    <p:sldId id="369" r:id="rId28"/>
    <p:sldId id="410" r:id="rId29"/>
    <p:sldId id="371" r:id="rId30"/>
    <p:sldId id="404" r:id="rId31"/>
    <p:sldId id="405" r:id="rId32"/>
    <p:sldId id="411" r:id="rId33"/>
    <p:sldId id="372" r:id="rId34"/>
    <p:sldId id="373" r:id="rId35"/>
    <p:sldId id="412" r:id="rId36"/>
    <p:sldId id="309" r:id="rId37"/>
    <p:sldId id="310" r:id="rId38"/>
    <p:sldId id="311" r:id="rId39"/>
    <p:sldId id="413" r:id="rId40"/>
    <p:sldId id="313" r:id="rId41"/>
    <p:sldId id="400" r:id="rId42"/>
    <p:sldId id="414" r:id="rId43"/>
    <p:sldId id="385" r:id="rId44"/>
    <p:sldId id="386" r:id="rId45"/>
    <p:sldId id="387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E9A8D-8CF6-4EFF-8CD0-DD4BADE28B43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D3E49-5BC3-449F-ADA4-D46B7B9D3A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13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745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72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7429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792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0143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072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225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87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76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9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90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754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8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79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3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587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BE2BD-8B99-4C42-8CE2-97A7303FCBE6}" type="datetimeFigureOut">
              <a:rPr lang="zh-TW" altLang="en-US" smtClean="0"/>
              <a:t>2021/9/23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1745BE3-66B8-4C26-9F88-647F401572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672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3" y="1277006"/>
            <a:ext cx="8791575" cy="1870349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智慧聯網應用</a:t>
            </a:r>
          </a:p>
        </p:txBody>
      </p:sp>
    </p:spTree>
    <p:extLst>
      <p:ext uri="{BB962C8B-B14F-4D97-AF65-F5344CB8AC3E}">
        <p14:creationId xmlns:p14="http://schemas.microsoft.com/office/powerpoint/2010/main" val="376845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8220" y="620331"/>
            <a:ext cx="9905998" cy="1033301"/>
          </a:xfrm>
        </p:spPr>
        <p:txBody>
          <a:bodyPr/>
          <a:lstStyle/>
          <a:p>
            <a:r>
              <a:rPr lang="en-US" altLang="zh-TW" dirty="0"/>
              <a:t>LAB 2-4</a:t>
            </a:r>
            <a:r>
              <a:rPr lang="zh-TW" altLang="en-US" dirty="0"/>
              <a:t> 倒車雷達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6665" y="1972279"/>
            <a:ext cx="4571846" cy="4801537"/>
          </a:xfrm>
        </p:spPr>
        <p:txBody>
          <a:bodyPr/>
          <a:lstStyle/>
          <a:p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當停車的時候，車子快撞到時，叫的聲音會變更急，請做一個車子的雷達吧</a:t>
            </a:r>
            <a:endParaRPr lang="en-US" altLang="zh-TW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83" y="2368285"/>
            <a:ext cx="5285714" cy="4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81679" y="639864"/>
            <a:ext cx="9905998" cy="833764"/>
          </a:xfrm>
        </p:spPr>
        <p:txBody>
          <a:bodyPr/>
          <a:lstStyle/>
          <a:p>
            <a:r>
              <a:rPr lang="en-US" altLang="zh-TW" dirty="0"/>
              <a:t>LAB 2-4</a:t>
            </a:r>
            <a:r>
              <a:rPr lang="zh-TW" altLang="en-US" dirty="0"/>
              <a:t> 倒車雷達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3698" y="1473628"/>
            <a:ext cx="4076557" cy="5029200"/>
          </a:xfrm>
        </p:spPr>
        <p:txBody>
          <a:bodyPr>
            <a:normAutofit/>
          </a:bodyPr>
          <a:lstStyle/>
          <a:p>
            <a:r>
              <a:rPr lang="zh-TW" altLang="en-US" dirty="0"/>
              <a:t>實驗目的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保護你的車</a:t>
            </a:r>
            <a:endParaRPr lang="en-US" altLang="zh-TW" dirty="0"/>
          </a:p>
          <a:p>
            <a:r>
              <a:rPr lang="zh-TW" altLang="en-US" dirty="0"/>
              <a:t>實驗材料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蜂鳴器 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endParaRPr lang="en-US" altLang="zh-TW" dirty="0"/>
          </a:p>
          <a:p>
            <a:pPr lvl="1"/>
            <a:r>
              <a:rPr lang="zh-TW" altLang="en-US" dirty="0"/>
              <a:t>超音波感測器</a:t>
            </a:r>
            <a:endParaRPr lang="en-US" altLang="zh-TW" dirty="0"/>
          </a:p>
          <a:p>
            <a:r>
              <a:rPr lang="zh-TW" altLang="en-US" dirty="0"/>
              <a:t>接線圖</a:t>
            </a:r>
            <a:r>
              <a:rPr lang="en-US" altLang="zh-TW" dirty="0"/>
              <a:t>=&gt;</a:t>
            </a:r>
          </a:p>
          <a:p>
            <a:r>
              <a:rPr lang="zh-TW" altLang="en-US" dirty="0"/>
              <a:t>蜂鳴器</a:t>
            </a:r>
            <a:r>
              <a:rPr lang="en-US" altLang="zh-TW" dirty="0"/>
              <a:t>sig</a:t>
            </a:r>
            <a:r>
              <a:rPr lang="zh-TW" altLang="en-US" dirty="0"/>
              <a:t>接</a:t>
            </a:r>
            <a:r>
              <a:rPr lang="en-US" altLang="zh-TW"/>
              <a:t>p5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B78B7A-5F22-442D-9A27-3849CABB7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072" y="1798637"/>
            <a:ext cx="63627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7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2601" y="590492"/>
            <a:ext cx="9905998" cy="941341"/>
          </a:xfrm>
        </p:spPr>
        <p:txBody>
          <a:bodyPr/>
          <a:lstStyle/>
          <a:p>
            <a:r>
              <a:rPr lang="en-US" altLang="zh-TW" dirty="0"/>
              <a:t>LAB 2 –</a:t>
            </a:r>
            <a:r>
              <a:rPr lang="zh-TW" altLang="en-US" dirty="0"/>
              <a:t> </a:t>
            </a:r>
            <a:r>
              <a:rPr lang="en-US" altLang="zh-TW" dirty="0"/>
              <a:t>4</a:t>
            </a:r>
            <a:r>
              <a:rPr lang="zh-TW" altLang="en-US" dirty="0"/>
              <a:t> 倒車雷達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65D892C-B81E-4266-944E-1DF0D8BF6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380" y="1531833"/>
            <a:ext cx="4487686" cy="4567845"/>
          </a:xfrm>
        </p:spPr>
        <p:txBody>
          <a:bodyPr/>
          <a:lstStyle/>
          <a:p>
            <a:r>
              <a:rPr lang="zh-TW" altLang="en-US" dirty="0"/>
              <a:t>使用變數存放超聲波感測器的經過時間與距離，單位分別是毫秒與公分</a:t>
            </a:r>
            <a:endParaRPr lang="en-US" altLang="zh-TW" dirty="0"/>
          </a:p>
          <a:p>
            <a:r>
              <a:rPr lang="zh-TW" altLang="en-US" dirty="0"/>
              <a:t>用距離分出不同的狀態</a:t>
            </a:r>
            <a:endParaRPr lang="en-US" altLang="zh-TW" dirty="0"/>
          </a:p>
          <a:p>
            <a:r>
              <a:rPr lang="en-US" altLang="zh-TW" dirty="0"/>
              <a:t>&gt;100</a:t>
            </a:r>
            <a:r>
              <a:rPr lang="zh-TW" altLang="en-US" dirty="0"/>
              <a:t>不會響</a:t>
            </a:r>
            <a:endParaRPr lang="en-US" altLang="zh-TW" dirty="0"/>
          </a:p>
          <a:p>
            <a:r>
              <a:rPr lang="en-US" altLang="zh-TW" dirty="0"/>
              <a:t>&lt;100</a:t>
            </a:r>
            <a:r>
              <a:rPr lang="zh-TW" altLang="en-US" dirty="0"/>
              <a:t> 且</a:t>
            </a:r>
            <a:r>
              <a:rPr lang="en-US" altLang="zh-TW" dirty="0"/>
              <a:t>&gt;50</a:t>
            </a:r>
            <a:r>
              <a:rPr lang="zh-TW" altLang="en-US" dirty="0"/>
              <a:t>階段</a:t>
            </a:r>
            <a:r>
              <a:rPr lang="en-US" altLang="zh-TW" dirty="0"/>
              <a:t>3</a:t>
            </a:r>
          </a:p>
          <a:p>
            <a:r>
              <a:rPr lang="en-US" altLang="zh-TW" dirty="0"/>
              <a:t>&lt;50</a:t>
            </a:r>
            <a:r>
              <a:rPr lang="zh-TW" altLang="en-US" dirty="0"/>
              <a:t>且</a:t>
            </a:r>
            <a:r>
              <a:rPr lang="en-US" altLang="zh-TW" dirty="0"/>
              <a:t>&gt;20</a:t>
            </a:r>
            <a:r>
              <a:rPr lang="zh-TW" altLang="en-US" dirty="0"/>
              <a:t>階段</a:t>
            </a:r>
            <a:r>
              <a:rPr lang="en-US" altLang="zh-TW" dirty="0"/>
              <a:t>1</a:t>
            </a:r>
          </a:p>
          <a:p>
            <a:r>
              <a:rPr lang="en-US" altLang="zh-TW" dirty="0"/>
              <a:t>&lt;20</a:t>
            </a:r>
            <a:r>
              <a:rPr lang="zh-TW" altLang="en-US" dirty="0"/>
              <a:t>不會響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547CA1D-CFDB-434E-9A9C-6029189F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599" y="1432428"/>
            <a:ext cx="54864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30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4569" y="657784"/>
            <a:ext cx="9905998" cy="941341"/>
          </a:xfrm>
        </p:spPr>
        <p:txBody>
          <a:bodyPr/>
          <a:lstStyle/>
          <a:p>
            <a:r>
              <a:rPr lang="en-US" altLang="zh-TW" dirty="0"/>
              <a:t>LAB 2 –</a:t>
            </a:r>
            <a:r>
              <a:rPr lang="zh-TW" altLang="en-US" dirty="0"/>
              <a:t> </a:t>
            </a:r>
            <a:r>
              <a:rPr lang="en-US" altLang="zh-TW" dirty="0"/>
              <a:t>4</a:t>
            </a:r>
            <a:r>
              <a:rPr lang="zh-TW" altLang="en-US" dirty="0"/>
              <a:t> 倒車雷達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388259" y="1493520"/>
            <a:ext cx="4305002" cy="4643120"/>
          </a:xfrm>
        </p:spPr>
        <p:txBody>
          <a:bodyPr/>
          <a:lstStyle/>
          <a:p>
            <a:r>
              <a:rPr lang="zh-TW" altLang="en-US" dirty="0"/>
              <a:t>如果越近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響的頻率越高</a:t>
            </a:r>
            <a:endParaRPr lang="en-US" altLang="zh-TW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&gt;20CM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不會響，可以自己新增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3" name="Rectangle 5"/>
          <p:cNvSpPr/>
          <p:nvPr/>
        </p:nvSpPr>
        <p:spPr>
          <a:xfrm>
            <a:off x="1141413" y="1250143"/>
            <a:ext cx="4313516" cy="947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2A7BD8-B555-48A9-B196-D88A6BD7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155" y="1108373"/>
            <a:ext cx="5211586" cy="4519138"/>
          </a:xfrm>
          <a:prstGeom prst="rect">
            <a:avLst/>
          </a:prstGeom>
        </p:spPr>
      </p:pic>
      <p:sp>
        <p:nvSpPr>
          <p:cNvPr id="12" name="Rectangle 5"/>
          <p:cNvSpPr/>
          <p:nvPr/>
        </p:nvSpPr>
        <p:spPr>
          <a:xfrm>
            <a:off x="5940107" y="1493520"/>
            <a:ext cx="5000859" cy="3631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7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8123" y="631812"/>
            <a:ext cx="9905998" cy="833764"/>
          </a:xfrm>
        </p:spPr>
        <p:txBody>
          <a:bodyPr/>
          <a:lstStyle/>
          <a:p>
            <a:r>
              <a:rPr lang="en-US" altLang="zh-TW" dirty="0"/>
              <a:t>LAB 2 –5 – 1</a:t>
            </a:r>
            <a:r>
              <a:rPr lang="zh-TW" altLang="en-US" dirty="0"/>
              <a:t>紅外線發送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506071"/>
            <a:ext cx="5030788" cy="5029200"/>
          </a:xfrm>
        </p:spPr>
        <p:txBody>
          <a:bodyPr>
            <a:normAutofit/>
          </a:bodyPr>
          <a:lstStyle/>
          <a:p>
            <a:r>
              <a:rPr lang="zh-TW" altLang="en-US" dirty="0"/>
              <a:t>發送紅外線訊號</a:t>
            </a:r>
            <a:endParaRPr lang="en-US" altLang="zh-TW" dirty="0"/>
          </a:p>
          <a:p>
            <a:r>
              <a:rPr lang="zh-TW" altLang="en-US" dirty="0"/>
              <a:t>此範例接線為</a:t>
            </a:r>
            <a:endParaRPr lang="en-US" altLang="zh-TW" dirty="0"/>
          </a:p>
          <a:p>
            <a:pPr lvl="1"/>
            <a:r>
              <a:rPr lang="en-US" altLang="zh-TW" dirty="0"/>
              <a:t>S</a:t>
            </a:r>
            <a:r>
              <a:rPr lang="zh-TW" altLang="en-US" dirty="0"/>
              <a:t>為信號腳 接</a:t>
            </a:r>
            <a:r>
              <a:rPr lang="en-US" altLang="zh-TW" dirty="0"/>
              <a:t>p3(</a:t>
            </a:r>
            <a:r>
              <a:rPr lang="en-US" altLang="zh-TW" dirty="0" err="1"/>
              <a:t>uno</a:t>
            </a:r>
            <a:r>
              <a:rPr lang="en-US" altLang="zh-TW" dirty="0"/>
              <a:t> 3) </a:t>
            </a:r>
          </a:p>
          <a:p>
            <a:pPr lvl="1"/>
            <a:r>
              <a:rPr lang="en-US" altLang="zh-TW" dirty="0"/>
              <a:t>-</a:t>
            </a:r>
            <a:r>
              <a:rPr lang="zh-TW" altLang="en-US" dirty="0"/>
              <a:t>為接地 </a:t>
            </a:r>
            <a:r>
              <a:rPr lang="en-US" altLang="zh-TW" dirty="0" err="1"/>
              <a:t>gnd</a:t>
            </a:r>
            <a:endParaRPr lang="en-US" altLang="zh-TW" dirty="0"/>
          </a:p>
          <a:p>
            <a:pPr lvl="1"/>
            <a:r>
              <a:rPr lang="zh-TW" altLang="en-US" dirty="0"/>
              <a:t>中間為</a:t>
            </a:r>
            <a:r>
              <a:rPr lang="en-US" altLang="zh-TW" dirty="0" err="1"/>
              <a:t>vcc</a:t>
            </a:r>
            <a:r>
              <a:rPr lang="en-US" altLang="zh-TW" dirty="0"/>
              <a:t>  </a:t>
            </a:r>
            <a:r>
              <a:rPr lang="zh-TW" altLang="en-US" dirty="0"/>
              <a:t>接</a:t>
            </a:r>
            <a:r>
              <a:rPr lang="en-US" altLang="zh-TW" dirty="0"/>
              <a:t>3.3v</a:t>
            </a:r>
          </a:p>
          <a:p>
            <a:pPr lvl="1"/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D56F4E-D7AA-4815-80F1-74118818A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245" y="1277470"/>
            <a:ext cx="3028421" cy="41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9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17146" y="672307"/>
            <a:ext cx="9905998" cy="833764"/>
          </a:xfrm>
        </p:spPr>
        <p:txBody>
          <a:bodyPr/>
          <a:lstStyle/>
          <a:p>
            <a:r>
              <a:rPr lang="en-US" altLang="zh-TW" dirty="0"/>
              <a:t>LAB 2 –5 – 1</a:t>
            </a:r>
            <a:r>
              <a:rPr lang="zh-TW" altLang="en-US" dirty="0"/>
              <a:t>紅外線發送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506071"/>
            <a:ext cx="5030788" cy="5029200"/>
          </a:xfrm>
        </p:spPr>
        <p:txBody>
          <a:bodyPr>
            <a:normAutofit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IRremote.h</a:t>
            </a:r>
            <a:r>
              <a:rPr lang="en-US" altLang="zh-TW" dirty="0"/>
              <a:t>&gt;</a:t>
            </a:r>
          </a:p>
          <a:p>
            <a:r>
              <a:rPr lang="en-US" altLang="zh-TW" dirty="0" err="1"/>
              <a:t>IRsend</a:t>
            </a:r>
            <a:r>
              <a:rPr lang="en-US" altLang="zh-TW" dirty="0"/>
              <a:t> </a:t>
            </a:r>
            <a:r>
              <a:rPr lang="en-US" altLang="zh-TW" dirty="0" err="1"/>
              <a:t>irsend</a:t>
            </a:r>
            <a:r>
              <a:rPr lang="en-US" altLang="zh-TW" dirty="0"/>
              <a:t>;  //</a:t>
            </a:r>
            <a:r>
              <a:rPr lang="zh-TW" altLang="en-US" dirty="0"/>
              <a:t>預設使用</a:t>
            </a:r>
            <a:r>
              <a:rPr lang="en-US" altLang="zh-TW" dirty="0"/>
              <a:t>pin3(</a:t>
            </a:r>
            <a:r>
              <a:rPr lang="en-US" altLang="zh-TW" dirty="0" err="1"/>
              <a:t>uno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void setup()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void loop() {  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irsend.sendSony</a:t>
            </a:r>
            <a:r>
              <a:rPr lang="en-US" altLang="zh-TW" dirty="0"/>
              <a:t>(0xFF38A7, 24); //</a:t>
            </a:r>
            <a:r>
              <a:rPr lang="zh-TW" altLang="en-US" dirty="0"/>
              <a:t>傳送</a:t>
            </a:r>
            <a:r>
              <a:rPr lang="en-US" altLang="zh-TW" dirty="0"/>
              <a:t>16</a:t>
            </a:r>
            <a:r>
              <a:rPr lang="zh-TW" altLang="en-US" dirty="0"/>
              <a:t>進位的訊號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delay(500); //</a:t>
            </a:r>
            <a:r>
              <a:rPr lang="zh-TW" altLang="en-US" dirty="0"/>
              <a:t>每</a:t>
            </a:r>
            <a:r>
              <a:rPr lang="en-US" altLang="zh-TW" dirty="0"/>
              <a:t>0.5</a:t>
            </a:r>
            <a:r>
              <a:rPr lang="zh-TW" altLang="en-US" dirty="0"/>
              <a:t>秒傳送一次</a:t>
            </a:r>
          </a:p>
          <a:p>
            <a:r>
              <a:rPr lang="en-US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72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1989" y="617627"/>
            <a:ext cx="9905998" cy="833764"/>
          </a:xfrm>
        </p:spPr>
        <p:txBody>
          <a:bodyPr/>
          <a:lstStyle/>
          <a:p>
            <a:r>
              <a:rPr lang="en-US" altLang="zh-TW" dirty="0"/>
              <a:t>LAB 2 –5 – 2</a:t>
            </a:r>
            <a:r>
              <a:rPr lang="zh-TW" altLang="en-US" dirty="0"/>
              <a:t>紅外線接收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506071"/>
            <a:ext cx="5030788" cy="5029200"/>
          </a:xfrm>
        </p:spPr>
        <p:txBody>
          <a:bodyPr>
            <a:normAutofit/>
          </a:bodyPr>
          <a:lstStyle/>
          <a:p>
            <a:r>
              <a:rPr lang="zh-TW" altLang="en-US" dirty="0"/>
              <a:t>接收並解碼紅外線訊號</a:t>
            </a:r>
            <a:endParaRPr lang="en-US" altLang="zh-TW" dirty="0"/>
          </a:p>
          <a:p>
            <a:r>
              <a:rPr lang="zh-TW" altLang="en-US" dirty="0"/>
              <a:t>此範例接線為</a:t>
            </a:r>
            <a:endParaRPr lang="en-US" altLang="zh-TW" dirty="0"/>
          </a:p>
          <a:p>
            <a:pPr lvl="1"/>
            <a:r>
              <a:rPr lang="en-US" altLang="zh-TW" dirty="0"/>
              <a:t>S</a:t>
            </a:r>
            <a:r>
              <a:rPr lang="zh-TW" altLang="en-US" dirty="0"/>
              <a:t>代表</a:t>
            </a:r>
            <a:r>
              <a:rPr lang="en-US" altLang="zh-TW" dirty="0"/>
              <a:t>sig </a:t>
            </a:r>
            <a:r>
              <a:rPr lang="zh-TW" altLang="en-US" dirty="0"/>
              <a:t>為訊號腳</a:t>
            </a:r>
            <a:endParaRPr lang="en-US" altLang="zh-TW" dirty="0"/>
          </a:p>
          <a:p>
            <a:pPr lvl="1"/>
            <a:r>
              <a:rPr lang="en-US" altLang="zh-TW" dirty="0"/>
              <a:t>-</a:t>
            </a:r>
            <a:r>
              <a:rPr lang="zh-TW" altLang="en-US" dirty="0"/>
              <a:t>代表</a:t>
            </a:r>
            <a:r>
              <a:rPr lang="en-US" altLang="zh-TW" dirty="0" err="1"/>
              <a:t>gnd</a:t>
            </a:r>
            <a:r>
              <a:rPr lang="zh-TW" altLang="en-US" dirty="0"/>
              <a:t> 接</a:t>
            </a:r>
            <a:r>
              <a:rPr lang="en-US" altLang="zh-TW" dirty="0" err="1"/>
              <a:t>gnd</a:t>
            </a:r>
            <a:endParaRPr lang="en-US" altLang="zh-TW" dirty="0"/>
          </a:p>
          <a:p>
            <a:pPr lvl="1"/>
            <a:r>
              <a:rPr lang="zh-TW" altLang="en-US" dirty="0"/>
              <a:t>中間為</a:t>
            </a:r>
            <a:r>
              <a:rPr lang="en-US" altLang="zh-TW" dirty="0" err="1"/>
              <a:t>vcc</a:t>
            </a:r>
            <a:r>
              <a:rPr lang="zh-TW" altLang="en-US" dirty="0"/>
              <a:t>接</a:t>
            </a:r>
            <a:r>
              <a:rPr lang="en-US" altLang="zh-TW" dirty="0"/>
              <a:t>3.3v</a:t>
            </a:r>
          </a:p>
          <a:p>
            <a:r>
              <a:rPr lang="zh-TW" altLang="en-US" dirty="0"/>
              <a:t>**因為函式庫的設計，無法同時使用接收與發送，因此同學可以用任何紅外線發射器</a:t>
            </a:r>
            <a:r>
              <a:rPr lang="en-US" altLang="zh-TW" dirty="0"/>
              <a:t>(</a:t>
            </a:r>
            <a:r>
              <a:rPr lang="zh-TW" altLang="en-US" dirty="0"/>
              <a:t>部分手機</a:t>
            </a:r>
            <a:r>
              <a:rPr lang="en-US" altLang="zh-TW" dirty="0"/>
              <a:t>APP</a:t>
            </a:r>
            <a:r>
              <a:rPr lang="zh-TW" altLang="en-US" dirty="0"/>
              <a:t>或遙控器</a:t>
            </a:r>
            <a:r>
              <a:rPr lang="en-US" altLang="zh-TW" dirty="0"/>
              <a:t>….)</a:t>
            </a:r>
            <a:r>
              <a:rPr lang="zh-TW" altLang="en-US" dirty="0"/>
              <a:t>測試。</a:t>
            </a:r>
            <a:endParaRPr lang="en-US" altLang="zh-TW" dirty="0"/>
          </a:p>
          <a:p>
            <a:r>
              <a:rPr lang="zh-TW" altLang="en-US" dirty="0"/>
              <a:t>可以將接收的訊號，修改紅外線發射器程式發送出去，可以用來開冷氣與電視</a:t>
            </a:r>
            <a:r>
              <a:rPr lang="en-US" altLang="zh-TW" dirty="0"/>
              <a:t>…..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**部分冷氣紅外線有金鑰</a:t>
            </a:r>
            <a:r>
              <a:rPr lang="en-US" altLang="zh-TW" dirty="0"/>
              <a:t>(</a:t>
            </a:r>
            <a:r>
              <a:rPr lang="zh-TW" altLang="en-US" dirty="0"/>
              <a:t>特定雜訊</a:t>
            </a:r>
            <a:r>
              <a:rPr lang="en-US" altLang="zh-TW" dirty="0"/>
              <a:t>)</a:t>
            </a:r>
            <a:r>
              <a:rPr lang="zh-TW" altLang="en-US" dirty="0"/>
              <a:t>，可以自行搜尋信號格式。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21506" name="Picture 2" descr="Webduino 紅外線發射接收">
            <a:extLst>
              <a:ext uri="{FF2B5EF4-FFF2-40B4-BE49-F238E27FC236}">
                <a16:creationId xmlns:a16="http://schemas.microsoft.com/office/drawing/2014/main" id="{F374FB5B-5CAF-4577-8987-0EDE478F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77" y="1396711"/>
            <a:ext cx="4947533" cy="524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911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4257" y="638818"/>
            <a:ext cx="9905998" cy="833764"/>
          </a:xfrm>
        </p:spPr>
        <p:txBody>
          <a:bodyPr/>
          <a:lstStyle/>
          <a:p>
            <a:r>
              <a:rPr lang="en-US" altLang="zh-TW" dirty="0"/>
              <a:t>LAB 2 –5 – 2</a:t>
            </a:r>
            <a:r>
              <a:rPr lang="zh-TW" altLang="en-US" dirty="0"/>
              <a:t>紅外線接收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506071"/>
            <a:ext cx="5030788" cy="5029200"/>
          </a:xfrm>
        </p:spPr>
        <p:txBody>
          <a:bodyPr>
            <a:normAutofit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IRremote.h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int RECV_PIN = 5;       </a:t>
            </a:r>
            <a:r>
              <a:rPr lang="en-US" altLang="zh-TW"/>
              <a:t>//p5</a:t>
            </a:r>
            <a:endParaRPr lang="en-US" altLang="zh-TW" dirty="0"/>
          </a:p>
          <a:p>
            <a:r>
              <a:rPr lang="en-US" altLang="zh-TW" dirty="0" err="1"/>
              <a:t>IRrecv</a:t>
            </a:r>
            <a:r>
              <a:rPr lang="en-US" altLang="zh-TW" dirty="0"/>
              <a:t> </a:t>
            </a:r>
            <a:r>
              <a:rPr lang="en-US" altLang="zh-TW" dirty="0" err="1"/>
              <a:t>irrecv</a:t>
            </a:r>
            <a:r>
              <a:rPr lang="en-US" altLang="zh-TW" dirty="0"/>
              <a:t>(RECV_PIN);</a:t>
            </a:r>
          </a:p>
          <a:p>
            <a:r>
              <a:rPr lang="en-US" altLang="zh-TW" dirty="0" err="1"/>
              <a:t>decode_results</a:t>
            </a:r>
            <a:r>
              <a:rPr lang="en-US" altLang="zh-TW" dirty="0"/>
              <a:t> results;</a:t>
            </a:r>
          </a:p>
          <a:p>
            <a:r>
              <a:rPr lang="en-US" altLang="zh-TW" dirty="0"/>
              <a:t>void setup()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Serial.begin</a:t>
            </a:r>
            <a:r>
              <a:rPr lang="en-US" altLang="zh-TW" dirty="0"/>
              <a:t>(115200);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("Enabling </a:t>
            </a:r>
            <a:r>
              <a:rPr lang="en-US" altLang="zh-TW" dirty="0" err="1"/>
              <a:t>IRin</a:t>
            </a:r>
            <a:r>
              <a:rPr lang="en-US" altLang="zh-TW" dirty="0"/>
              <a:t>");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irrecv.enableIRIn</a:t>
            </a:r>
            <a:r>
              <a:rPr lang="en-US" altLang="zh-TW" dirty="0"/>
              <a:t>(); 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("Enabled </a:t>
            </a:r>
            <a:r>
              <a:rPr lang="en-US" altLang="zh-TW" dirty="0" err="1"/>
              <a:t>IRin</a:t>
            </a:r>
            <a:r>
              <a:rPr lang="en-US" altLang="zh-TW" dirty="0"/>
              <a:t>");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DDEAAB4-CC3E-467E-A849-DDC93068F1F1}"/>
              </a:ext>
            </a:extLst>
          </p:cNvPr>
          <p:cNvSpPr txBox="1">
            <a:spLocks/>
          </p:cNvSpPr>
          <p:nvPr/>
        </p:nvSpPr>
        <p:spPr>
          <a:xfrm>
            <a:off x="6016622" y="1189982"/>
            <a:ext cx="5870578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  <a:p>
            <a:r>
              <a:rPr lang="en-US" altLang="zh-TW" dirty="0"/>
              <a:t>void loop() {</a:t>
            </a:r>
          </a:p>
          <a:p>
            <a:r>
              <a:rPr lang="en-US" altLang="zh-TW" dirty="0"/>
              <a:t>  if (</a:t>
            </a:r>
            <a:r>
              <a:rPr lang="en-US" altLang="zh-TW" dirty="0" err="1"/>
              <a:t>irrecv.decode</a:t>
            </a:r>
            <a:r>
              <a:rPr lang="en-US" altLang="zh-TW" dirty="0"/>
              <a:t>(&amp;results))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</a:t>
            </a:r>
            <a:r>
              <a:rPr lang="en-US" altLang="zh-TW" dirty="0" err="1"/>
              <a:t>results.value</a:t>
            </a:r>
            <a:r>
              <a:rPr lang="en-US" altLang="zh-TW" dirty="0"/>
              <a:t>, HEX); //</a:t>
            </a:r>
            <a:r>
              <a:rPr lang="zh-TW" altLang="en-US" dirty="0"/>
              <a:t>接收訊號並以</a:t>
            </a:r>
            <a:r>
              <a:rPr lang="en-US" altLang="zh-TW" dirty="0"/>
              <a:t>16</a:t>
            </a:r>
            <a:r>
              <a:rPr lang="zh-TW" altLang="en-US" dirty="0"/>
              <a:t>進位型式輸出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if(</a:t>
            </a:r>
            <a:r>
              <a:rPr lang="en-US" altLang="zh-TW" dirty="0" err="1"/>
              <a:t>results.value</a:t>
            </a:r>
            <a:r>
              <a:rPr lang="en-US" altLang="zh-TW" dirty="0"/>
              <a:t> == 0xFF38A7){  </a:t>
            </a:r>
          </a:p>
          <a:p>
            <a:r>
              <a:rPr lang="en-US" altLang="zh-TW" dirty="0"/>
              <a:t>      </a:t>
            </a:r>
            <a:r>
              <a:rPr lang="en-US" altLang="zh-TW" dirty="0" err="1"/>
              <a:t>Serial.println</a:t>
            </a:r>
            <a:r>
              <a:rPr lang="en-US" altLang="zh-TW" dirty="0"/>
              <a:t>(“</a:t>
            </a:r>
            <a:r>
              <a:rPr lang="zh-TW" altLang="en-US" dirty="0"/>
              <a:t>正確紅外線訊號</a:t>
            </a:r>
            <a:r>
              <a:rPr lang="en-US" altLang="zh-TW" dirty="0"/>
              <a:t>");</a:t>
            </a:r>
          </a:p>
          <a:p>
            <a:r>
              <a:rPr lang="en-US" altLang="zh-TW" dirty="0"/>
              <a:t>    }    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irrecv.resume</a:t>
            </a:r>
            <a:r>
              <a:rPr lang="en-US" altLang="zh-TW" dirty="0"/>
              <a:t>(); // </a:t>
            </a:r>
            <a:r>
              <a:rPr lang="zh-TW" altLang="en-US" dirty="0"/>
              <a:t>接著接收下一個訊號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}</a:t>
            </a:r>
          </a:p>
          <a:p>
            <a:r>
              <a:rPr lang="en-US" altLang="zh-TW" dirty="0"/>
              <a:t>  delay(100);</a:t>
            </a:r>
          </a:p>
          <a:p>
            <a:r>
              <a:rPr lang="en-US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2292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599591"/>
            <a:ext cx="8911687" cy="1280890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2-6</a:t>
            </a:r>
            <a:r>
              <a:rPr lang="zh-TW" altLang="en-US" dirty="0"/>
              <a:t> 伺服馬達 </a:t>
            </a:r>
            <a:r>
              <a:rPr lang="en-US" altLang="zh-TW" dirty="0"/>
              <a:t>servo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6121" y="2097168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/>
              <a:t>實驗目的：</a:t>
            </a:r>
            <a:endParaRPr lang="en-US" altLang="zh-TW" sz="1600" dirty="0"/>
          </a:p>
          <a:p>
            <a:r>
              <a:rPr lang="zh-TW" altLang="en-US" sz="1600" dirty="0"/>
              <a:t>了解伺服馬達的用法</a:t>
            </a:r>
            <a:endParaRPr lang="en-US" altLang="zh-TW" sz="1600" dirty="0"/>
          </a:p>
          <a:p>
            <a:r>
              <a:rPr lang="zh-TW" altLang="en-US" sz="1600" dirty="0"/>
              <a:t>使用</a:t>
            </a:r>
            <a:r>
              <a:rPr lang="en-US" altLang="zh-TW" sz="1600" dirty="0"/>
              <a:t>PWM</a:t>
            </a:r>
            <a:r>
              <a:rPr lang="zh-TW" altLang="en-US" sz="1600" dirty="0"/>
              <a:t>輸出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所需實驗材料：</a:t>
            </a:r>
            <a:endParaRPr lang="en-US" altLang="zh-TW" sz="1600" dirty="0"/>
          </a:p>
          <a:p>
            <a:r>
              <a:rPr lang="en-US" altLang="zh-TW" sz="1600" dirty="0"/>
              <a:t>SG-90</a:t>
            </a:r>
            <a:r>
              <a:rPr lang="zh-TW" altLang="en-US" sz="1600" dirty="0"/>
              <a:t> 一顆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接線方法如右圖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Servo</a:t>
            </a:r>
            <a:r>
              <a:rPr lang="zh-TW" altLang="en-US" sz="1600" dirty="0"/>
              <a:t>上</a:t>
            </a:r>
            <a:r>
              <a:rPr lang="en-US" altLang="zh-TW" sz="1600" dirty="0"/>
              <a:t>		</a:t>
            </a:r>
            <a:r>
              <a:rPr lang="zh-TW" altLang="en-US" sz="1600" dirty="0"/>
              <a:t>咖啡線、紅線、橘線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分別為右圖上 </a:t>
            </a:r>
            <a:r>
              <a:rPr lang="en-US" altLang="zh-TW" sz="1600" dirty="0"/>
              <a:t>	</a:t>
            </a:r>
            <a:r>
              <a:rPr lang="zh-TW" altLang="en-US" sz="1600" dirty="0"/>
              <a:t>黑線    、紅線、黃線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信號線接</a:t>
            </a:r>
            <a:r>
              <a:rPr lang="en-US" altLang="zh-TW" sz="1600" dirty="0"/>
              <a:t>P2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6A9423-2D8F-491C-BEBB-91790712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80481"/>
            <a:ext cx="34861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E39A41-3897-424E-91F3-F2D32F6D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83" y="1739354"/>
            <a:ext cx="4848329" cy="483474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30454" y="656174"/>
            <a:ext cx="8911687" cy="1280890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2-6</a:t>
            </a:r>
            <a:r>
              <a:rPr lang="zh-TW" altLang="en-US" dirty="0"/>
              <a:t> 伺服馬達 </a:t>
            </a:r>
            <a:r>
              <a:rPr lang="en-US" altLang="zh-TW" dirty="0"/>
              <a:t>servo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69959" y="2418989"/>
            <a:ext cx="4613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#include &lt;</a:t>
            </a:r>
            <a:r>
              <a:rPr lang="en-US" altLang="zh-TW" sz="1600" dirty="0" err="1"/>
              <a:t>Servo.h</a:t>
            </a:r>
            <a:r>
              <a:rPr lang="en-US" altLang="zh-TW" sz="1600" dirty="0"/>
              <a:t>&gt;	//</a:t>
            </a:r>
            <a:r>
              <a:rPr lang="zh-TW" altLang="en-US" sz="1600" dirty="0"/>
              <a:t>加入</a:t>
            </a:r>
            <a:r>
              <a:rPr lang="en-US" altLang="zh-TW" sz="1600" dirty="0" err="1"/>
              <a:t>Servo.h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Servo </a:t>
            </a:r>
            <a:r>
              <a:rPr lang="en-US" altLang="zh-TW" sz="1600" dirty="0" err="1"/>
              <a:t>myservo</a:t>
            </a:r>
            <a:r>
              <a:rPr lang="en-US" altLang="zh-TW" sz="1600" dirty="0"/>
              <a:t>;		//</a:t>
            </a:r>
            <a:r>
              <a:rPr lang="zh-TW" altLang="en-US" sz="1600" dirty="0"/>
              <a:t>建立</a:t>
            </a:r>
            <a:r>
              <a:rPr lang="en-US" altLang="zh-TW" sz="1600" dirty="0"/>
              <a:t>Servo</a:t>
            </a:r>
            <a:r>
              <a:rPr lang="zh-TW" altLang="en-US" sz="1600" dirty="0"/>
              <a:t>物件</a:t>
            </a:r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 err="1"/>
              <a:t>myservo.attach</a:t>
            </a:r>
            <a:r>
              <a:rPr lang="en-US" altLang="zh-TW" sz="1600" dirty="0"/>
              <a:t>(2);		//</a:t>
            </a:r>
            <a:r>
              <a:rPr lang="zh-TW" altLang="en-US" sz="1600" dirty="0"/>
              <a:t>連接到</a:t>
            </a:r>
            <a:r>
              <a:rPr lang="en-US" altLang="zh-TW" sz="1600" dirty="0"/>
              <a:t>P2</a:t>
            </a:r>
          </a:p>
          <a:p>
            <a:endParaRPr lang="en-US" altLang="zh-TW" sz="1600" dirty="0"/>
          </a:p>
          <a:p>
            <a:r>
              <a:rPr lang="en-US" altLang="zh-TW" sz="1600" dirty="0" err="1"/>
              <a:t>myservo.write</a:t>
            </a:r>
            <a:r>
              <a:rPr lang="en-US" altLang="zh-TW" sz="1600" dirty="0"/>
              <a:t>(</a:t>
            </a:r>
            <a:r>
              <a:rPr lang="en-US" altLang="zh-TW" sz="1600" dirty="0" err="1"/>
              <a:t>pos</a:t>
            </a:r>
            <a:r>
              <a:rPr lang="en-US" altLang="zh-TW" sz="1600" dirty="0"/>
              <a:t>);	//</a:t>
            </a:r>
            <a:r>
              <a:rPr lang="zh-TW" altLang="en-US" sz="1600" dirty="0"/>
              <a:t>將角度寫入</a:t>
            </a:r>
            <a:r>
              <a:rPr lang="en-US" altLang="zh-TW" sz="1600" dirty="0"/>
              <a:t>p2</a:t>
            </a:r>
          </a:p>
        </p:txBody>
      </p:sp>
      <p:sp>
        <p:nvSpPr>
          <p:cNvPr id="6" name="Rectangle 5"/>
          <p:cNvSpPr/>
          <p:nvPr/>
        </p:nvSpPr>
        <p:spPr>
          <a:xfrm>
            <a:off x="767542" y="2133600"/>
            <a:ext cx="4313516" cy="659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5"/>
          <p:cNvSpPr/>
          <p:nvPr/>
        </p:nvSpPr>
        <p:spPr>
          <a:xfrm>
            <a:off x="6327083" y="1990677"/>
            <a:ext cx="2294522" cy="285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5"/>
          <p:cNvSpPr/>
          <p:nvPr/>
        </p:nvSpPr>
        <p:spPr>
          <a:xfrm>
            <a:off x="819086" y="2799867"/>
            <a:ext cx="4313516" cy="5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5"/>
          <p:cNvSpPr/>
          <p:nvPr/>
        </p:nvSpPr>
        <p:spPr>
          <a:xfrm>
            <a:off x="6186297" y="2600145"/>
            <a:ext cx="3005722" cy="385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5"/>
          <p:cNvSpPr/>
          <p:nvPr/>
        </p:nvSpPr>
        <p:spPr>
          <a:xfrm>
            <a:off x="869959" y="3576729"/>
            <a:ext cx="4313516" cy="5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5"/>
          <p:cNvSpPr/>
          <p:nvPr/>
        </p:nvSpPr>
        <p:spPr>
          <a:xfrm>
            <a:off x="6795070" y="4078927"/>
            <a:ext cx="3285081" cy="3857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5"/>
          <p:cNvSpPr/>
          <p:nvPr/>
        </p:nvSpPr>
        <p:spPr>
          <a:xfrm>
            <a:off x="819085" y="4204419"/>
            <a:ext cx="4562019" cy="5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5"/>
          <p:cNvSpPr/>
          <p:nvPr/>
        </p:nvSpPr>
        <p:spPr>
          <a:xfrm>
            <a:off x="6805946" y="5278037"/>
            <a:ext cx="3296356" cy="336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7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3608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LinkIt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7697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腳位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04F618-718B-46EC-B412-DBEA80F9C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1966644"/>
            <a:ext cx="11348366" cy="4594278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30A10B-723D-4F4B-B8D6-51B39D3A2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042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4413" y="638414"/>
            <a:ext cx="8911687" cy="1280890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2-7</a:t>
            </a:r>
            <a:r>
              <a:rPr lang="zh-TW" altLang="en-US" dirty="0"/>
              <a:t> 直流馬達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6121" y="2097168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/>
              <a:t>實驗目的：</a:t>
            </a:r>
            <a:endParaRPr lang="en-US" altLang="zh-TW" sz="1600" dirty="0"/>
          </a:p>
          <a:p>
            <a:r>
              <a:rPr lang="zh-TW" altLang="en-US" sz="1600" dirty="0"/>
              <a:t>了解直流馬達的用法</a:t>
            </a:r>
            <a:endParaRPr lang="en-US" altLang="zh-TW" sz="1600" dirty="0"/>
          </a:p>
          <a:p>
            <a:pPr lvl="1"/>
            <a:r>
              <a:rPr lang="zh-TW" altLang="en-US" sz="1400" dirty="0"/>
              <a:t>直流馬達使用</a:t>
            </a:r>
            <a:r>
              <a:rPr lang="en-US" altLang="zh-TW" sz="1400" dirty="0" err="1"/>
              <a:t>pwm</a:t>
            </a:r>
            <a:r>
              <a:rPr lang="zh-TW" altLang="en-US" sz="1400" dirty="0"/>
              <a:t>模擬電壓用以控制轉速</a:t>
            </a:r>
            <a:endParaRPr lang="en-US" altLang="zh-TW" sz="1400" dirty="0"/>
          </a:p>
          <a:p>
            <a:pPr lvl="1"/>
            <a:r>
              <a:rPr lang="zh-TW" altLang="en-US" sz="1400" dirty="0"/>
              <a:t>這邊只使用繼電器因此只有</a:t>
            </a:r>
            <a:r>
              <a:rPr lang="en-US" altLang="zh-TW" sz="1400" dirty="0"/>
              <a:t>9V</a:t>
            </a:r>
            <a:r>
              <a:rPr lang="zh-TW" altLang="en-US" sz="1400" dirty="0"/>
              <a:t>輸出</a:t>
            </a:r>
            <a:endParaRPr lang="en-US" altLang="zh-TW" sz="1400" dirty="0"/>
          </a:p>
          <a:p>
            <a:r>
              <a:rPr lang="zh-TW" altLang="en-US" sz="1600" dirty="0"/>
              <a:t>使用繼電器控制開關直流馬達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所需實驗材料：</a:t>
            </a:r>
            <a:endParaRPr lang="en-US" altLang="zh-TW" sz="1600" dirty="0"/>
          </a:p>
          <a:p>
            <a:r>
              <a:rPr lang="zh-TW" altLang="en-US" sz="1600" dirty="0"/>
              <a:t>直流馬達 一顆</a:t>
            </a:r>
            <a:endParaRPr lang="en-US" altLang="zh-TW" sz="1600" dirty="0"/>
          </a:p>
          <a:p>
            <a:r>
              <a:rPr lang="zh-TW" altLang="en-US" sz="1600" dirty="0"/>
              <a:t>繼電器</a:t>
            </a:r>
            <a:endParaRPr lang="en-US" altLang="zh-TW" sz="1600" dirty="0"/>
          </a:p>
          <a:p>
            <a:r>
              <a:rPr lang="en-US" altLang="zh-TW" sz="1600" dirty="0"/>
              <a:t>9V</a:t>
            </a:r>
            <a:r>
              <a:rPr lang="zh-TW" altLang="en-US" sz="1600" dirty="0"/>
              <a:t>電池 最大可</a:t>
            </a:r>
            <a:r>
              <a:rPr lang="en-US" altLang="zh-TW" sz="1600" dirty="0"/>
              <a:t>12V</a:t>
            </a:r>
            <a:r>
              <a:rPr lang="zh-TW" altLang="en-US" sz="1600" dirty="0"/>
              <a:t> 但要注意電流不可過大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接線方法如右圖</a:t>
            </a:r>
            <a:endParaRPr lang="en-US" altLang="zh-TW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81868A-515B-42B7-B4E8-F7131F5D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296" y="892255"/>
            <a:ext cx="6572250" cy="2409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56B4775-9BF8-441D-8D7A-9CAB988D9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55921"/>
            <a:ext cx="46101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1864" y="622699"/>
            <a:ext cx="8911687" cy="1280890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2-7</a:t>
            </a:r>
            <a:r>
              <a:rPr lang="zh-TW" altLang="en-US" dirty="0"/>
              <a:t> 直流馬達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6121" y="2097168"/>
            <a:ext cx="8915400" cy="3777622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1600" dirty="0"/>
              <a:t>void setup()</a:t>
            </a:r>
          </a:p>
          <a:p>
            <a:r>
              <a:rPr lang="en-US" altLang="zh-TW" sz="1600" dirty="0"/>
              <a:t>{</a:t>
            </a:r>
          </a:p>
          <a:p>
            <a:r>
              <a:rPr lang="en-US" altLang="zh-TW" sz="1600" dirty="0"/>
              <a:t>  </a:t>
            </a:r>
            <a:r>
              <a:rPr lang="en-US" altLang="zh-TW" sz="1600" dirty="0" err="1"/>
              <a:t>Serial.begin</a:t>
            </a:r>
            <a:r>
              <a:rPr lang="en-US" altLang="zh-TW" sz="1600" dirty="0"/>
              <a:t>(115200);</a:t>
            </a:r>
          </a:p>
          <a:p>
            <a:endParaRPr lang="en-US" altLang="zh-TW" sz="1600" dirty="0"/>
          </a:p>
          <a:p>
            <a:r>
              <a:rPr lang="en-US" altLang="zh-TW" sz="1600" dirty="0"/>
              <a:t>  </a:t>
            </a:r>
            <a:r>
              <a:rPr lang="en-US" altLang="zh-TW" sz="1600" dirty="0" err="1"/>
              <a:t>pinMode</a:t>
            </a:r>
            <a:r>
              <a:rPr lang="en-US" altLang="zh-TW" sz="1600" dirty="0"/>
              <a:t>(3, OUTPUT);//</a:t>
            </a:r>
            <a:r>
              <a:rPr lang="zh-TW" altLang="en-US" sz="1600" dirty="0"/>
              <a:t>模組化插</a:t>
            </a:r>
            <a:r>
              <a:rPr lang="en-US" altLang="zh-TW" sz="1600" dirty="0"/>
              <a:t>D3</a:t>
            </a:r>
          </a:p>
          <a:p>
            <a:r>
              <a:rPr lang="en-US" altLang="zh-TW" sz="1600" dirty="0"/>
              <a:t>}</a:t>
            </a:r>
          </a:p>
          <a:p>
            <a:r>
              <a:rPr lang="en-US" altLang="zh-TW" sz="1600" dirty="0"/>
              <a:t>void loop()</a:t>
            </a:r>
          </a:p>
          <a:p>
            <a:r>
              <a:rPr lang="en-US" altLang="zh-TW" sz="1600" dirty="0"/>
              <a:t>{  </a:t>
            </a:r>
          </a:p>
          <a:p>
            <a:r>
              <a:rPr lang="en-US" altLang="zh-TW" sz="1600" dirty="0"/>
              <a:t>    </a:t>
            </a:r>
            <a:r>
              <a:rPr lang="en-US" altLang="zh-TW" sz="1600" dirty="0" err="1"/>
              <a:t>digitalWrite</a:t>
            </a:r>
            <a:r>
              <a:rPr lang="en-US" altLang="zh-TW" sz="1600" dirty="0"/>
              <a:t>(3, HIGH);</a:t>
            </a:r>
          </a:p>
          <a:p>
            <a:r>
              <a:rPr lang="en-US" altLang="zh-TW" sz="1600" dirty="0"/>
              <a:t>    delay(1000);</a:t>
            </a:r>
            <a:r>
              <a:rPr lang="zh-TW" altLang="en-US" sz="1600" dirty="0"/>
              <a:t>    </a:t>
            </a:r>
            <a:r>
              <a:rPr lang="en-US" altLang="zh-TW" sz="1600" dirty="0"/>
              <a:t>//</a:t>
            </a:r>
            <a:r>
              <a:rPr lang="zh-TW" altLang="en-US" sz="1600" dirty="0"/>
              <a:t>持續開啟</a:t>
            </a:r>
            <a:r>
              <a:rPr lang="en-US" altLang="zh-TW" sz="1600" dirty="0"/>
              <a:t>1</a:t>
            </a:r>
            <a:r>
              <a:rPr lang="zh-TW" altLang="en-US" sz="1600" dirty="0"/>
              <a:t>秒</a:t>
            </a:r>
            <a:endParaRPr lang="en-US" altLang="zh-TW" sz="1600" dirty="0"/>
          </a:p>
          <a:p>
            <a:r>
              <a:rPr lang="en-US" altLang="zh-TW" sz="1600" dirty="0"/>
              <a:t>    </a:t>
            </a:r>
            <a:r>
              <a:rPr lang="en-US" altLang="zh-TW" sz="1600" dirty="0" err="1"/>
              <a:t>digitalWrite</a:t>
            </a:r>
            <a:r>
              <a:rPr lang="en-US" altLang="zh-TW" sz="1600" dirty="0"/>
              <a:t>(3, LOW);   </a:t>
            </a:r>
          </a:p>
          <a:p>
            <a:r>
              <a:rPr lang="en-US" altLang="zh-TW" sz="1600" dirty="0"/>
              <a:t>  delay(2000);</a:t>
            </a:r>
            <a:r>
              <a:rPr lang="zh-TW" altLang="en-US" sz="1600" dirty="0"/>
              <a:t>   </a:t>
            </a:r>
            <a:r>
              <a:rPr lang="en-US" altLang="zh-TW" sz="1600" dirty="0"/>
              <a:t>//</a:t>
            </a:r>
            <a:r>
              <a:rPr lang="zh-TW" altLang="en-US" sz="1600" dirty="0"/>
              <a:t>關閉後延遲</a:t>
            </a:r>
            <a:r>
              <a:rPr lang="en-US" altLang="zh-TW" sz="1600" dirty="0"/>
              <a:t>2</a:t>
            </a:r>
            <a:r>
              <a:rPr lang="zh-TW" altLang="en-US" sz="1600" dirty="0"/>
              <a:t>秒</a:t>
            </a:r>
            <a:endParaRPr lang="en-US" altLang="zh-TW" sz="1600" dirty="0"/>
          </a:p>
          <a:p>
            <a:r>
              <a:rPr lang="en-US" altLang="zh-TW" sz="1600" dirty="0"/>
              <a:t>}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C1B396-D18B-4F25-9034-666A8CBA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708" y="1903589"/>
            <a:ext cx="37528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8195" y="653461"/>
            <a:ext cx="8911687" cy="1280890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2-8</a:t>
            </a:r>
            <a:r>
              <a:rPr lang="zh-TW" altLang="en-US" dirty="0"/>
              <a:t> 智慧百葉窗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69452" y="2069514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/>
              <a:t>早上在家，百葉窗沒開，開燈又覺得浪費電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這時候就希望有個智慧百葉窗，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當早上有陽光，會自動打開百葉窗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當晚上沒有陽光，會自動關閉百葉窗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B7505E-1194-49ED-A5E0-D7B8A992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691421" y="3620876"/>
            <a:ext cx="2775036" cy="36992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57E00F-ED20-42D4-AD8D-2D720CA2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76083" y="3610738"/>
            <a:ext cx="2835913" cy="37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7546" y="624110"/>
            <a:ext cx="8911687" cy="1280890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2-8</a:t>
            </a:r>
            <a:r>
              <a:rPr lang="zh-TW" altLang="en-US" dirty="0"/>
              <a:t> 智慧百葉窗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13390" y="1433689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/>
              <a:t>實驗目的：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實作智慧百葉窗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所需實驗材料：</a:t>
            </a:r>
            <a:endParaRPr lang="en-US" altLang="zh-TW" sz="1600" dirty="0"/>
          </a:p>
          <a:p>
            <a:r>
              <a:rPr lang="zh-TW" altLang="en-US" sz="1600" dirty="0"/>
              <a:t>光敏電阻</a:t>
            </a:r>
            <a:r>
              <a:rPr lang="en-US" altLang="zh-TW" sz="1600" dirty="0"/>
              <a:t>	</a:t>
            </a:r>
            <a:r>
              <a:rPr lang="zh-TW" altLang="en-US" sz="1600" dirty="0"/>
              <a:t>一顆</a:t>
            </a:r>
            <a:endParaRPr lang="en-US" altLang="zh-TW" sz="1600" dirty="0"/>
          </a:p>
          <a:p>
            <a:r>
              <a:rPr lang="en-US" altLang="zh-TW" sz="1600" dirty="0"/>
              <a:t>1K</a:t>
            </a:r>
            <a:r>
              <a:rPr lang="zh-TW" altLang="en-US" sz="1600" dirty="0"/>
              <a:t>電阻</a:t>
            </a:r>
            <a:r>
              <a:rPr lang="en-US" altLang="zh-TW" sz="1600" dirty="0"/>
              <a:t>		</a:t>
            </a:r>
            <a:r>
              <a:rPr lang="zh-TW" altLang="en-US" sz="1600" dirty="0"/>
              <a:t>一顆</a:t>
            </a:r>
            <a:endParaRPr lang="en-US" altLang="zh-TW" sz="1600" dirty="0"/>
          </a:p>
          <a:p>
            <a:r>
              <a:rPr lang="en-US" altLang="zh-TW" sz="1600" dirty="0"/>
              <a:t>SG-90		</a:t>
            </a:r>
            <a:r>
              <a:rPr lang="zh-TW" altLang="en-US" sz="1600" dirty="0"/>
              <a:t>一顆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接線方法如右圖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89DF04-15CF-4905-841D-F9A5F423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303" y="1264555"/>
            <a:ext cx="4573941" cy="52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1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38373" y="648699"/>
            <a:ext cx="8911687" cy="1280890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2-8</a:t>
            </a:r>
            <a:r>
              <a:rPr lang="zh-TW" altLang="en-US" dirty="0"/>
              <a:t> 智慧百葉窗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04900" y="1645920"/>
            <a:ext cx="43648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MaxAngle</a:t>
            </a:r>
            <a:r>
              <a:rPr lang="en-US" altLang="zh-TW" sz="1600" dirty="0"/>
              <a:t> = 100;	</a:t>
            </a:r>
          </a:p>
          <a:p>
            <a:r>
              <a:rPr lang="en-US" altLang="zh-TW" sz="1600" dirty="0"/>
              <a:t>		//</a:t>
            </a:r>
            <a:r>
              <a:rPr lang="zh-TW" altLang="en-US" sz="1600" dirty="0"/>
              <a:t>設定最大角度為</a:t>
            </a:r>
            <a:r>
              <a:rPr lang="en-US" altLang="zh-TW" sz="1600" dirty="0"/>
              <a:t>100</a:t>
            </a:r>
          </a:p>
          <a:p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MinAngle</a:t>
            </a:r>
            <a:r>
              <a:rPr lang="en-US" altLang="zh-TW" sz="1600" dirty="0"/>
              <a:t> = 10;</a:t>
            </a:r>
          </a:p>
          <a:p>
            <a:r>
              <a:rPr lang="en-US" altLang="zh-TW" sz="1600" dirty="0"/>
              <a:t>		//</a:t>
            </a:r>
            <a:r>
              <a:rPr lang="zh-TW" altLang="en-US" sz="1600" dirty="0"/>
              <a:t>設定最小角度為</a:t>
            </a:r>
            <a:r>
              <a:rPr lang="en-US" altLang="zh-TW" sz="1600" dirty="0"/>
              <a:t>10</a:t>
            </a:r>
          </a:p>
          <a:p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 err="1"/>
              <a:t>Int</a:t>
            </a:r>
            <a:r>
              <a:rPr lang="en-US" altLang="zh-TW" sz="1600" dirty="0"/>
              <a:t> </a:t>
            </a:r>
            <a:r>
              <a:rPr lang="en-US" altLang="zh-TW" sz="1600" dirty="0" err="1"/>
              <a:t>angleValue</a:t>
            </a:r>
            <a:r>
              <a:rPr lang="en-US" altLang="zh-TW" sz="1600" dirty="0"/>
              <a:t> = </a:t>
            </a:r>
            <a:r>
              <a:rPr lang="en-US" altLang="zh-TW" sz="1600" dirty="0" err="1"/>
              <a:t>myservo.read</a:t>
            </a:r>
            <a:r>
              <a:rPr lang="en-US" altLang="zh-TW" sz="1600" dirty="0"/>
              <a:t>();</a:t>
            </a:r>
          </a:p>
          <a:p>
            <a:r>
              <a:rPr lang="en-US" altLang="zh-TW" sz="1600" dirty="0"/>
              <a:t>		//</a:t>
            </a:r>
            <a:r>
              <a:rPr lang="zh-TW" altLang="en-US" sz="1600" dirty="0"/>
              <a:t>讀取上一次輸入的角度</a:t>
            </a:r>
            <a:endParaRPr lang="en-US" altLang="zh-TW" sz="1600" dirty="0"/>
          </a:p>
        </p:txBody>
      </p:sp>
      <p:sp>
        <p:nvSpPr>
          <p:cNvPr id="6" name="Rectangle 5"/>
          <p:cNvSpPr/>
          <p:nvPr/>
        </p:nvSpPr>
        <p:spPr>
          <a:xfrm>
            <a:off x="1092837" y="1647380"/>
            <a:ext cx="4376938" cy="11059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5"/>
          <p:cNvSpPr/>
          <p:nvPr/>
        </p:nvSpPr>
        <p:spPr>
          <a:xfrm>
            <a:off x="6284529" y="2091768"/>
            <a:ext cx="1691815" cy="416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5"/>
          <p:cNvSpPr/>
          <p:nvPr/>
        </p:nvSpPr>
        <p:spPr>
          <a:xfrm>
            <a:off x="1092837" y="3034650"/>
            <a:ext cx="4313516" cy="5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5"/>
          <p:cNvSpPr/>
          <p:nvPr/>
        </p:nvSpPr>
        <p:spPr>
          <a:xfrm>
            <a:off x="6477000" y="4389447"/>
            <a:ext cx="2199640" cy="416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5"/>
          <p:cNvSpPr/>
          <p:nvPr/>
        </p:nvSpPr>
        <p:spPr>
          <a:xfrm>
            <a:off x="6477000" y="4691177"/>
            <a:ext cx="1691815" cy="416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5"/>
          <p:cNvSpPr/>
          <p:nvPr/>
        </p:nvSpPr>
        <p:spPr>
          <a:xfrm>
            <a:off x="6497320" y="5107891"/>
            <a:ext cx="1787748" cy="416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D965CA-F3DD-4A61-BCB7-B7CB5E5F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A8B420B5-A863-4A33-9ECD-0AE677FBC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37" y="217371"/>
            <a:ext cx="5802200" cy="635479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E8888C7-EF83-41BF-9157-11FBCCBA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492" y="3410612"/>
            <a:ext cx="3509530" cy="32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9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85826" y="672307"/>
            <a:ext cx="9399232" cy="833764"/>
          </a:xfrm>
        </p:spPr>
        <p:txBody>
          <a:bodyPr/>
          <a:lstStyle/>
          <a:p>
            <a:r>
              <a:rPr lang="en-US" altLang="zh-TW" dirty="0"/>
              <a:t>LAB 2-9-1RFID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506071"/>
            <a:ext cx="5030788" cy="5029200"/>
          </a:xfrm>
        </p:spPr>
        <p:txBody>
          <a:bodyPr>
            <a:normAutofit/>
          </a:bodyPr>
          <a:lstStyle/>
          <a:p>
            <a:r>
              <a:rPr lang="zh-TW" altLang="en-US" dirty="0"/>
              <a:t>透過</a:t>
            </a:r>
            <a:r>
              <a:rPr lang="en-US" altLang="zh-TW" dirty="0" err="1"/>
              <a:t>spi</a:t>
            </a:r>
            <a:r>
              <a:rPr lang="zh-TW" altLang="en-US" dirty="0"/>
              <a:t>介面傳輸</a:t>
            </a:r>
            <a:r>
              <a:rPr lang="en-US" altLang="zh-TW" dirty="0" err="1"/>
              <a:t>rfid</a:t>
            </a:r>
            <a:endParaRPr lang="en-US" altLang="zh-TW" dirty="0"/>
          </a:p>
          <a:p>
            <a:r>
              <a:rPr lang="zh-TW" altLang="en-US" dirty="0"/>
              <a:t>此範例接腳為</a:t>
            </a:r>
            <a:endParaRPr lang="en-US" altLang="zh-TW" dirty="0"/>
          </a:p>
          <a:p>
            <a:pPr lvl="1"/>
            <a:r>
              <a:rPr lang="en-US" altLang="zh-TW" dirty="0"/>
              <a:t>SDA    P10</a:t>
            </a:r>
          </a:p>
          <a:p>
            <a:pPr lvl="1"/>
            <a:r>
              <a:rPr lang="en-US" altLang="zh-TW" dirty="0"/>
              <a:t>SCK    P13</a:t>
            </a:r>
          </a:p>
          <a:p>
            <a:pPr lvl="1"/>
            <a:r>
              <a:rPr lang="en-US" altLang="zh-TW" dirty="0"/>
              <a:t>MOSI  P11</a:t>
            </a:r>
          </a:p>
          <a:p>
            <a:pPr lvl="1"/>
            <a:r>
              <a:rPr lang="en-US" altLang="zh-TW" dirty="0"/>
              <a:t>MSIO  P12</a:t>
            </a:r>
          </a:p>
          <a:p>
            <a:pPr lvl="1"/>
            <a:r>
              <a:rPr lang="en-US" altLang="zh-TW" dirty="0"/>
              <a:t>IRQ    none</a:t>
            </a:r>
          </a:p>
          <a:p>
            <a:pPr lvl="1"/>
            <a:r>
              <a:rPr lang="en-US" altLang="zh-TW" dirty="0"/>
              <a:t>GND   </a:t>
            </a:r>
            <a:r>
              <a:rPr lang="en-US" altLang="zh-TW" dirty="0" err="1"/>
              <a:t>gnd</a:t>
            </a:r>
            <a:endParaRPr lang="en-US" altLang="zh-TW" dirty="0"/>
          </a:p>
          <a:p>
            <a:pPr lvl="1"/>
            <a:r>
              <a:rPr lang="en-US" altLang="zh-TW" dirty="0"/>
              <a:t>RST    none</a:t>
            </a:r>
          </a:p>
          <a:p>
            <a:pPr lvl="1"/>
            <a:r>
              <a:rPr lang="en-US" altLang="zh-TW" dirty="0"/>
              <a:t>3.3v     </a:t>
            </a:r>
            <a:r>
              <a:rPr lang="en-US" altLang="zh-TW" dirty="0" err="1"/>
              <a:t>3.3v</a:t>
            </a:r>
            <a:endParaRPr lang="en-US" altLang="zh-TW" dirty="0"/>
          </a:p>
        </p:txBody>
      </p:sp>
      <p:pic>
        <p:nvPicPr>
          <p:cNvPr id="19458" name="Picture 2" descr="https://docs.labs.mediatek.com/linkit-7697-blocklyduino/files/12883175/12883270/1/1529379024776/RFID.jpg">
            <a:extLst>
              <a:ext uri="{FF2B5EF4-FFF2-40B4-BE49-F238E27FC236}">
                <a16:creationId xmlns:a16="http://schemas.microsoft.com/office/drawing/2014/main" id="{5ABBAD2B-CFEA-4F35-917B-2D87686E7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2" y="0"/>
            <a:ext cx="5175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458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624110"/>
            <a:ext cx="8911687" cy="1280890"/>
          </a:xfrm>
        </p:spPr>
        <p:txBody>
          <a:bodyPr/>
          <a:lstStyle/>
          <a:p>
            <a:r>
              <a:rPr lang="en-US" altLang="zh-TW" dirty="0"/>
              <a:t>LAB 2-9-1</a:t>
            </a:r>
            <a:r>
              <a:rPr lang="zh-TW" altLang="en-US" dirty="0"/>
              <a:t> </a:t>
            </a:r>
            <a:r>
              <a:rPr lang="en-US" altLang="zh-TW" dirty="0"/>
              <a:t>RFID Firmware Check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35903" y="2039984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/>
              <a:t>實驗目的：</a:t>
            </a:r>
            <a:endParaRPr lang="en-US" altLang="zh-TW" sz="1600" dirty="0"/>
          </a:p>
          <a:p>
            <a:r>
              <a:rPr lang="zh-TW" altLang="en-US" sz="1600" dirty="0"/>
              <a:t>了解</a:t>
            </a:r>
            <a:r>
              <a:rPr lang="en-US" altLang="zh-TW" sz="1600" dirty="0"/>
              <a:t>RFID</a:t>
            </a:r>
            <a:r>
              <a:rPr lang="zh-TW" altLang="en-US" sz="1600" dirty="0"/>
              <a:t>的基本用法及檢查</a:t>
            </a:r>
            <a:r>
              <a:rPr lang="en-US" altLang="zh-TW" sz="1600" dirty="0"/>
              <a:t>Firmware</a:t>
            </a:r>
          </a:p>
          <a:p>
            <a:pPr marL="0" indent="0">
              <a:buNone/>
            </a:pP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>
                <a:solidFill>
                  <a:srgbClr val="FF0000"/>
                </a:solidFill>
              </a:rPr>
              <a:t>記得將</a:t>
            </a:r>
            <a:r>
              <a:rPr lang="en-US" altLang="zh-TW" sz="1600" dirty="0">
                <a:solidFill>
                  <a:srgbClr val="FF0000"/>
                </a:solidFill>
              </a:rPr>
              <a:t>rifd-master.zip</a:t>
            </a:r>
            <a:r>
              <a:rPr lang="zh-TW" altLang="en-US" sz="1600" dirty="0">
                <a:solidFill>
                  <a:srgbClr val="FF0000"/>
                </a:solidFill>
              </a:rPr>
              <a:t>匯入程式庫</a:t>
            </a:r>
            <a:r>
              <a:rPr lang="en-US" altLang="zh-TW" sz="1600" dirty="0">
                <a:solidFill>
                  <a:srgbClr val="FF0000"/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51754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624110"/>
            <a:ext cx="8911687" cy="1280890"/>
          </a:xfrm>
        </p:spPr>
        <p:txBody>
          <a:bodyPr/>
          <a:lstStyle/>
          <a:p>
            <a:r>
              <a:rPr lang="en-US" altLang="zh-TW" dirty="0"/>
              <a:t>LAB 2-9-1</a:t>
            </a:r>
            <a:r>
              <a:rPr lang="zh-TW" altLang="en-US" dirty="0"/>
              <a:t> </a:t>
            </a:r>
            <a:r>
              <a:rPr lang="en-US" altLang="zh-TW" dirty="0"/>
              <a:t>RFID Firmware Check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25963" y="1463040"/>
            <a:ext cx="46135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#define RST_PIN 	9</a:t>
            </a:r>
            <a:r>
              <a:rPr lang="zh-TW" altLang="en-US" sz="1600" dirty="0"/>
              <a:t>  </a:t>
            </a:r>
            <a:r>
              <a:rPr lang="en-US" altLang="zh-TW" sz="1600" dirty="0"/>
              <a:t>//</a:t>
            </a:r>
            <a:r>
              <a:rPr lang="en-US" altLang="zh-TW" sz="1600" dirty="0" err="1"/>
              <a:t>rst</a:t>
            </a:r>
            <a:r>
              <a:rPr lang="zh-TW" altLang="en-US" sz="1600" dirty="0"/>
              <a:t>連上</a:t>
            </a:r>
            <a:r>
              <a:rPr lang="en-US" altLang="zh-TW" sz="1600" dirty="0"/>
              <a:t>P9</a:t>
            </a:r>
          </a:p>
          <a:p>
            <a:r>
              <a:rPr lang="en-US" altLang="zh-TW" sz="1600" dirty="0"/>
              <a:t>#define SS_PIN 	10</a:t>
            </a:r>
          </a:p>
          <a:p>
            <a:r>
              <a:rPr lang="en-US" altLang="zh-TW" sz="1600" dirty="0"/>
              <a:t>MFRC522 mfrc522(SS_PIN, RST_PIN);</a:t>
            </a:r>
          </a:p>
          <a:p>
            <a:r>
              <a:rPr lang="en-US" altLang="zh-TW" sz="1600" dirty="0"/>
              <a:t>	//</a:t>
            </a:r>
            <a:r>
              <a:rPr lang="zh-TW" altLang="en-US" sz="1600" dirty="0"/>
              <a:t>創建一個</a:t>
            </a:r>
            <a:r>
              <a:rPr lang="en-US" altLang="zh-TW" sz="1600" dirty="0"/>
              <a:t>MFRC522</a:t>
            </a:r>
            <a:r>
              <a:rPr lang="zh-TW" altLang="en-US" sz="1600" dirty="0"/>
              <a:t>物件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 err="1"/>
              <a:t>SPI.begin</a:t>
            </a:r>
            <a:r>
              <a:rPr lang="en-US" altLang="zh-TW" sz="1600" dirty="0"/>
              <a:t>();	//</a:t>
            </a:r>
            <a:r>
              <a:rPr lang="zh-TW" altLang="en-US" sz="1600" dirty="0"/>
              <a:t>初始化</a:t>
            </a:r>
            <a:r>
              <a:rPr lang="en-US" altLang="zh-TW" sz="1600" dirty="0"/>
              <a:t>SPI</a:t>
            </a:r>
          </a:p>
          <a:p>
            <a:r>
              <a:rPr lang="en-US" altLang="zh-TW" sz="1600" dirty="0"/>
              <a:t>mfrc522.PCD_Init();//</a:t>
            </a:r>
            <a:r>
              <a:rPr lang="zh-TW" altLang="en-US" sz="1600" dirty="0"/>
              <a:t>初始化</a:t>
            </a:r>
            <a:r>
              <a:rPr lang="en-US" altLang="zh-TW" sz="1600" dirty="0"/>
              <a:t>MFRC522</a:t>
            </a:r>
            <a:r>
              <a:rPr lang="zh-TW" altLang="en-US" sz="1600" dirty="0"/>
              <a:t>模組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mfrc522.PCD_DumpVersionToSerial();</a:t>
            </a:r>
          </a:p>
          <a:p>
            <a:r>
              <a:rPr lang="en-US" altLang="zh-TW" sz="1600" dirty="0"/>
              <a:t>	//</a:t>
            </a:r>
            <a:r>
              <a:rPr lang="zh-TW" altLang="en-US" sz="1600" dirty="0"/>
              <a:t>顯示</a:t>
            </a:r>
            <a:r>
              <a:rPr lang="en-US" altLang="zh-TW" sz="1600" dirty="0"/>
              <a:t>PCD</a:t>
            </a:r>
            <a:r>
              <a:rPr lang="zh-TW" altLang="en-US" sz="1600" dirty="0"/>
              <a:t>版本</a:t>
            </a:r>
            <a:r>
              <a:rPr lang="en-US" altLang="zh-TW" sz="1600" dirty="0"/>
              <a:t>-MFRC522</a:t>
            </a:r>
            <a:r>
              <a:rPr lang="zh-TW" altLang="en-US" sz="1600" dirty="0"/>
              <a:t>卡片讀取器</a:t>
            </a:r>
            <a:endParaRPr lang="en-US" altLang="zh-TW" sz="1600" dirty="0"/>
          </a:p>
          <a:p>
            <a:r>
              <a:rPr lang="en-US" altLang="zh-TW" sz="1600" dirty="0"/>
              <a:t>bool result = mfrc522.PCD_PerformSelfTest();</a:t>
            </a:r>
          </a:p>
          <a:p>
            <a:r>
              <a:rPr lang="en-US" altLang="zh-TW" sz="1600" dirty="0"/>
              <a:t>	//</a:t>
            </a:r>
            <a:r>
              <a:rPr lang="zh-TW" altLang="en-US" sz="1600" dirty="0"/>
              <a:t>執行自我檢測</a:t>
            </a:r>
            <a:endParaRPr lang="en-US" altLang="zh-TW" sz="16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3E2C7CB-5929-459D-86A3-1E5664CBC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712" y="1463040"/>
            <a:ext cx="6410325" cy="51149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0CB3C0-AE6B-49F2-8091-932C9C96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645" y="4510028"/>
            <a:ext cx="3337855" cy="22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3DBA10-F125-45DD-ADBB-D2ED71AF5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013" y="1738489"/>
            <a:ext cx="4409898" cy="3958244"/>
          </a:xfrm>
        </p:spPr>
        <p:txBody>
          <a:bodyPr/>
          <a:lstStyle/>
          <a:p>
            <a:r>
              <a:rPr lang="zh-TW" altLang="en-US" dirty="0"/>
              <a:t>本程式可以讀取以</a:t>
            </a:r>
            <a:r>
              <a:rPr lang="en-US" altLang="zh-TW" dirty="0"/>
              <a:t>RFID</a:t>
            </a:r>
            <a:r>
              <a:rPr lang="zh-TW" altLang="en-US" dirty="0"/>
              <a:t>技術設計的</a:t>
            </a:r>
            <a:r>
              <a:rPr lang="en-US" altLang="zh-TW" dirty="0"/>
              <a:t>IC</a:t>
            </a:r>
            <a:r>
              <a:rPr lang="zh-TW" altLang="en-US" dirty="0"/>
              <a:t>，但受硬體規格限制，只能讀取為特定頻率與特定金鑰。</a:t>
            </a:r>
            <a:endParaRPr lang="en-US" altLang="zh-TW" dirty="0"/>
          </a:p>
          <a:p>
            <a:r>
              <a:rPr lang="zh-TW" altLang="en-US" dirty="0"/>
              <a:t>可以嘗試的物品：宿舍磁扣、學生證</a:t>
            </a:r>
            <a:r>
              <a:rPr lang="en-US" altLang="zh-TW" dirty="0"/>
              <a:t>(</a:t>
            </a:r>
            <a:r>
              <a:rPr lang="zh-TW" altLang="en-US" dirty="0"/>
              <a:t>有悠遊卡金鑰片段與學生資訊片段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en-US" altLang="zh-TW" dirty="0"/>
              <a:t>id</a:t>
            </a:r>
            <a:r>
              <a:rPr lang="zh-TW" altLang="en-US" dirty="0"/>
              <a:t>卡</a:t>
            </a:r>
            <a:r>
              <a:rPr lang="en-US" altLang="zh-TW" dirty="0"/>
              <a:t>(UID</a:t>
            </a:r>
            <a:r>
              <a:rPr lang="zh-TW" altLang="en-US" dirty="0"/>
              <a:t>與記憶空間</a:t>
            </a:r>
            <a:r>
              <a:rPr lang="en-US" altLang="zh-TW" dirty="0"/>
              <a:t>)….</a:t>
            </a:r>
          </a:p>
          <a:p>
            <a:r>
              <a:rPr lang="zh-TW" altLang="en-US" dirty="0"/>
              <a:t>金鑰物品：鑰使、可無線交易金融卡、多功能金融卡</a:t>
            </a:r>
            <a:r>
              <a:rPr lang="en-US" altLang="zh-TW" dirty="0"/>
              <a:t>(</a:t>
            </a:r>
            <a:r>
              <a:rPr lang="zh-TW" altLang="en-US" dirty="0"/>
              <a:t>悠遊卡功能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可以不接</a:t>
            </a:r>
            <a:r>
              <a:rPr lang="en-US" altLang="zh-TW" dirty="0"/>
              <a:t>RST</a:t>
            </a:r>
          </a:p>
          <a:p>
            <a:endParaRPr lang="en-US" alt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C38F9AEA-09D6-437F-9459-A3AF59852305}"/>
              </a:ext>
            </a:extLst>
          </p:cNvPr>
          <p:cNvSpPr txBox="1">
            <a:spLocks/>
          </p:cNvSpPr>
          <p:nvPr/>
        </p:nvSpPr>
        <p:spPr>
          <a:xfrm>
            <a:off x="1784879" y="669572"/>
            <a:ext cx="9905998" cy="833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/>
              <a:t>LAB 2 –9-2 RFID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FC0E71-10D2-4796-9630-1B1CF173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98" y="4778728"/>
            <a:ext cx="4619625" cy="1409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654F2DB-D22F-4B18-A587-775285481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04" b="29474"/>
          <a:stretch/>
        </p:blipFill>
        <p:spPr>
          <a:xfrm>
            <a:off x="7008812" y="2868060"/>
            <a:ext cx="4499506" cy="30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51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6834" y="646906"/>
            <a:ext cx="9905998" cy="833764"/>
          </a:xfrm>
        </p:spPr>
        <p:txBody>
          <a:bodyPr/>
          <a:lstStyle/>
          <a:p>
            <a:r>
              <a:rPr lang="en-US" altLang="zh-TW" dirty="0"/>
              <a:t>LAB 2 –9-2 RFID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6169" y="1619576"/>
            <a:ext cx="6004454" cy="5136824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SPI.h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#include &lt;MFRC522.h&gt;</a:t>
            </a:r>
          </a:p>
          <a:p>
            <a:r>
              <a:rPr lang="en-US" altLang="zh-TW" dirty="0"/>
              <a:t>String </a:t>
            </a:r>
            <a:r>
              <a:rPr lang="en-US" altLang="zh-TW" dirty="0" err="1"/>
              <a:t>read_id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MFRC522 </a:t>
            </a:r>
            <a:r>
              <a:rPr lang="en-US" altLang="zh-TW" dirty="0" err="1"/>
              <a:t>rfid</a:t>
            </a:r>
            <a:r>
              <a:rPr lang="en-US" altLang="zh-TW" dirty="0"/>
              <a:t>(/*SS_PIN*/ 10, /*RST_PIN*/ 9);</a:t>
            </a:r>
          </a:p>
          <a:p>
            <a:r>
              <a:rPr lang="en-US" altLang="zh-TW" dirty="0"/>
              <a:t>String mfrc522_readID()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String ret;</a:t>
            </a:r>
          </a:p>
          <a:p>
            <a:r>
              <a:rPr lang="en-US" altLang="zh-TW" dirty="0"/>
              <a:t>  if (</a:t>
            </a:r>
            <a:r>
              <a:rPr lang="en-US" altLang="zh-TW" dirty="0" err="1"/>
              <a:t>rfid.PICC_IsNewCardPresent</a:t>
            </a:r>
            <a:r>
              <a:rPr lang="en-US" altLang="zh-TW" dirty="0"/>
              <a:t>() &amp;&amp; </a:t>
            </a:r>
            <a:r>
              <a:rPr lang="en-US" altLang="zh-TW" dirty="0" err="1"/>
              <a:t>rfid.PICC_ReadCardSerial</a:t>
            </a:r>
            <a:r>
              <a:rPr lang="en-US" altLang="zh-TW" dirty="0"/>
              <a:t>())</a:t>
            </a:r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 </a:t>
            </a:r>
            <a:r>
              <a:rPr lang="en-US" altLang="zh-TW" dirty="0"/>
              <a:t>//</a:t>
            </a:r>
            <a:r>
              <a:rPr lang="zh-TW" altLang="en-US" dirty="0"/>
              <a:t>讀取並確認不是重複卡片</a:t>
            </a:r>
            <a:endParaRPr lang="en-US" altLang="zh-TW" dirty="0"/>
          </a:p>
          <a:p>
            <a:r>
              <a:rPr lang="en-US" altLang="zh-TW" dirty="0"/>
              <a:t>  {</a:t>
            </a:r>
          </a:p>
          <a:p>
            <a:r>
              <a:rPr lang="en-US" altLang="zh-TW" dirty="0"/>
              <a:t>    MFRC522::</a:t>
            </a:r>
            <a:r>
              <a:rPr lang="en-US" altLang="zh-TW" dirty="0" err="1"/>
              <a:t>PICC_Type</a:t>
            </a:r>
            <a:r>
              <a:rPr lang="en-US" altLang="zh-TW" dirty="0"/>
              <a:t> </a:t>
            </a:r>
            <a:r>
              <a:rPr lang="en-US" altLang="zh-TW" dirty="0" err="1"/>
              <a:t>piccType</a:t>
            </a:r>
            <a:r>
              <a:rPr lang="en-US" altLang="zh-TW" dirty="0"/>
              <a:t> = </a:t>
            </a:r>
            <a:r>
              <a:rPr lang="en-US" altLang="zh-TW" dirty="0" err="1"/>
              <a:t>rfid.PICC_GetType</a:t>
            </a:r>
            <a:r>
              <a:rPr lang="en-US" altLang="zh-TW" dirty="0"/>
              <a:t>(</a:t>
            </a:r>
            <a:r>
              <a:rPr lang="en-US" altLang="zh-TW" dirty="0" err="1"/>
              <a:t>rfid.uid.sak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    for (byte </a:t>
            </a:r>
            <a:r>
              <a:rPr lang="en-US" altLang="zh-TW" dirty="0" err="1"/>
              <a:t>i</a:t>
            </a:r>
            <a:r>
              <a:rPr lang="en-US" altLang="zh-TW" dirty="0"/>
              <a:t> = 0; </a:t>
            </a:r>
            <a:r>
              <a:rPr lang="en-US" altLang="zh-TW" dirty="0" err="1"/>
              <a:t>i</a:t>
            </a:r>
            <a:r>
              <a:rPr lang="en-US" altLang="zh-TW" dirty="0"/>
              <a:t> &lt; </a:t>
            </a:r>
            <a:r>
              <a:rPr lang="en-US" altLang="zh-TW" dirty="0" err="1"/>
              <a:t>rfid.uid.size</a:t>
            </a:r>
            <a:r>
              <a:rPr lang="en-US" altLang="zh-TW" dirty="0"/>
              <a:t>; </a:t>
            </a:r>
            <a:r>
              <a:rPr lang="en-US" altLang="zh-TW" dirty="0" err="1"/>
              <a:t>i</a:t>
            </a:r>
            <a:r>
              <a:rPr lang="en-US" altLang="zh-TW" dirty="0"/>
              <a:t>++) {</a:t>
            </a:r>
          </a:p>
          <a:p>
            <a:r>
              <a:rPr lang="en-US" altLang="zh-TW" dirty="0"/>
              <a:t>      ret += (</a:t>
            </a:r>
            <a:r>
              <a:rPr lang="en-US" altLang="zh-TW" dirty="0" err="1"/>
              <a:t>rfid.uid.uidByte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 &lt; 0x10 ? "0" : "");</a:t>
            </a:r>
          </a:p>
          <a:p>
            <a:r>
              <a:rPr lang="en-US" altLang="zh-TW" dirty="0"/>
              <a:t>      ret += String(</a:t>
            </a:r>
            <a:r>
              <a:rPr lang="en-US" altLang="zh-TW" dirty="0" err="1"/>
              <a:t>rfid.uid.uidByte</a:t>
            </a:r>
            <a:r>
              <a:rPr lang="en-US" altLang="zh-TW" dirty="0"/>
              <a:t>[</a:t>
            </a:r>
            <a:r>
              <a:rPr lang="en-US" altLang="zh-TW" dirty="0" err="1"/>
              <a:t>i</a:t>
            </a:r>
            <a:r>
              <a:rPr lang="en-US" altLang="zh-TW" dirty="0"/>
              <a:t>], HEX);</a:t>
            </a:r>
          </a:p>
          <a:p>
            <a:r>
              <a:rPr lang="en-US" altLang="zh-TW" dirty="0"/>
              <a:t>    }//</a:t>
            </a:r>
            <a:r>
              <a:rPr lang="zh-TW" altLang="en-US" dirty="0"/>
              <a:t>轉成</a:t>
            </a:r>
            <a:r>
              <a:rPr lang="en-US" altLang="zh-TW" dirty="0"/>
              <a:t>16</a:t>
            </a:r>
            <a:r>
              <a:rPr lang="zh-TW" altLang="en-US" dirty="0"/>
              <a:t>進制儲存</a:t>
            </a:r>
            <a:endParaRPr lang="en-US" altLang="zh-TW" dirty="0"/>
          </a:p>
          <a:p>
            <a:r>
              <a:rPr lang="en-US" altLang="zh-TW" dirty="0"/>
              <a:t>  }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B1958D3-A0C6-4EE1-9322-7FC173FE3A53}"/>
              </a:ext>
            </a:extLst>
          </p:cNvPr>
          <p:cNvSpPr txBox="1">
            <a:spLocks/>
          </p:cNvSpPr>
          <p:nvPr/>
        </p:nvSpPr>
        <p:spPr>
          <a:xfrm>
            <a:off x="6096000" y="322729"/>
            <a:ext cx="7001935" cy="6433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 </a:t>
            </a:r>
            <a:r>
              <a:rPr lang="en-US" altLang="zh-TW" dirty="0" err="1"/>
              <a:t>rfid.PICC_HaltA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// Stop encryption on PCD</a:t>
            </a:r>
          </a:p>
          <a:p>
            <a:r>
              <a:rPr lang="en-US" altLang="zh-TW" dirty="0"/>
              <a:t>  rfid.PCD_StopCrypto1();</a:t>
            </a:r>
          </a:p>
          <a:p>
            <a:r>
              <a:rPr lang="en-US" altLang="zh-TW" dirty="0"/>
              <a:t>  return ret;</a:t>
            </a:r>
            <a:r>
              <a:rPr lang="zh-TW" altLang="en-US" dirty="0"/>
              <a:t>回傳已完成轉存之</a:t>
            </a:r>
            <a:r>
              <a:rPr lang="en-US" altLang="zh-TW" dirty="0"/>
              <a:t>id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void setup()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SPI.begin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rfid.PCD_Init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Serial.begin</a:t>
            </a:r>
            <a:r>
              <a:rPr lang="en-US" altLang="zh-TW" dirty="0"/>
              <a:t>(115200);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void loop()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read_id</a:t>
            </a:r>
            <a:r>
              <a:rPr lang="en-US" altLang="zh-TW" dirty="0"/>
              <a:t> = mfrc522_readID(); </a:t>
            </a:r>
            <a:r>
              <a:rPr lang="zh-TW" altLang="en-US" dirty="0"/>
              <a:t>呼叫函式取得</a:t>
            </a:r>
            <a:r>
              <a:rPr lang="en-US" altLang="zh-TW" dirty="0"/>
              <a:t>16</a:t>
            </a:r>
            <a:r>
              <a:rPr lang="zh-TW" altLang="en-US" dirty="0"/>
              <a:t>進制</a:t>
            </a:r>
            <a:r>
              <a:rPr lang="en-US" altLang="zh-TW" dirty="0"/>
              <a:t>id</a:t>
            </a:r>
          </a:p>
          <a:p>
            <a:r>
              <a:rPr lang="en-US" altLang="zh-TW" dirty="0"/>
              <a:t>  if (</a:t>
            </a:r>
            <a:r>
              <a:rPr lang="en-US" altLang="zh-TW" dirty="0" err="1"/>
              <a:t>read_id</a:t>
            </a:r>
            <a:r>
              <a:rPr lang="en-US" altLang="zh-TW" dirty="0"/>
              <a:t> != "") {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</a:t>
            </a:r>
            <a:r>
              <a:rPr lang="en-US" altLang="zh-TW" dirty="0"/>
              <a:t>("</a:t>
            </a:r>
            <a:r>
              <a:rPr lang="zh-TW" altLang="en-US" dirty="0"/>
              <a:t>偵測到 </a:t>
            </a:r>
            <a:r>
              <a:rPr lang="en-US" altLang="zh-TW" dirty="0"/>
              <a:t>RFID: ");</a:t>
            </a:r>
          </a:p>
          <a:p>
            <a:r>
              <a:rPr lang="en-US" altLang="zh-TW" dirty="0"/>
              <a:t>    </a:t>
            </a:r>
            <a:r>
              <a:rPr lang="en-US" altLang="zh-TW" dirty="0" err="1"/>
              <a:t>Serial.println</a:t>
            </a:r>
            <a:r>
              <a:rPr lang="en-US" altLang="zh-TW" dirty="0"/>
              <a:t>(</a:t>
            </a:r>
            <a:r>
              <a:rPr lang="en-US" altLang="zh-TW" dirty="0" err="1"/>
              <a:t>read_id</a:t>
            </a:r>
            <a:r>
              <a:rPr lang="en-US" altLang="zh-TW" dirty="0"/>
              <a:t>); </a:t>
            </a:r>
          </a:p>
          <a:p>
            <a:r>
              <a:rPr lang="en-US" altLang="zh-TW" dirty="0"/>
              <a:t>  }</a:t>
            </a:r>
          </a:p>
          <a:p>
            <a:r>
              <a:rPr lang="en-US" altLang="zh-TW" dirty="0"/>
              <a:t>  delay(1000);</a:t>
            </a:r>
          </a:p>
          <a:p>
            <a:r>
              <a:rPr lang="en-US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859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5360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Grove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腳位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EC7E573-AF8A-4550-8042-1E740450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05" y="1493992"/>
            <a:ext cx="3418697" cy="4095789"/>
          </a:xfrm>
        </p:spPr>
        <p:txBody>
          <a:bodyPr/>
          <a:lstStyle/>
          <a:p>
            <a:r>
              <a:rPr lang="zh-TW" altLang="en-US" dirty="0"/>
              <a:t>本圖表示 </a:t>
            </a:r>
            <a:r>
              <a:rPr lang="en-US" altLang="zh-TW" dirty="0"/>
              <a:t>Grove </a:t>
            </a:r>
            <a:r>
              <a:rPr lang="zh-TW" altLang="en-US" dirty="0"/>
              <a:t>連接埠對應到 </a:t>
            </a:r>
            <a:r>
              <a:rPr lang="en-US" altLang="zh-TW" dirty="0" err="1"/>
              <a:t>LinkIt</a:t>
            </a:r>
            <a:r>
              <a:rPr lang="en-US" altLang="zh-TW" dirty="0"/>
              <a:t> 7697 </a:t>
            </a:r>
            <a:r>
              <a:rPr lang="zh-TW" altLang="en-US" dirty="0"/>
              <a:t>的 </a:t>
            </a:r>
            <a:r>
              <a:rPr lang="en-US" altLang="zh-TW" dirty="0"/>
              <a:t>pin </a:t>
            </a:r>
            <a:r>
              <a:rPr lang="zh-TW" altLang="en-US" dirty="0"/>
              <a:t>針腳</a:t>
            </a:r>
          </a:p>
        </p:txBody>
      </p:sp>
      <p:pic>
        <p:nvPicPr>
          <p:cNvPr id="7170" name="Picture 2" descr="https://docs.labs.mediatek.com/linkit-7697-blocklyduino/files/12880112/12880123/1/1498097176623/image2017-6-22+10%3A10%3A9.png">
            <a:extLst>
              <a:ext uri="{FF2B5EF4-FFF2-40B4-BE49-F238E27FC236}">
                <a16:creationId xmlns:a16="http://schemas.microsoft.com/office/drawing/2014/main" id="{58056253-3BFE-4D84-86C2-E4AF6E66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026" y="2154237"/>
            <a:ext cx="84391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831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9598" y="624110"/>
            <a:ext cx="8911687" cy="1280890"/>
          </a:xfrm>
        </p:spPr>
        <p:txBody>
          <a:bodyPr/>
          <a:lstStyle/>
          <a:p>
            <a:r>
              <a:rPr lang="en-US" altLang="zh-TW" dirty="0"/>
              <a:t>LAB 2-10 </a:t>
            </a:r>
            <a:r>
              <a:rPr lang="zh-TW" altLang="en-US" dirty="0"/>
              <a:t>門禁系統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108428" y="2133600"/>
            <a:ext cx="74372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當</a:t>
            </a:r>
            <a:r>
              <a:rPr lang="en-US" altLang="zh-TW" sz="1600" dirty="0"/>
              <a:t>RFID</a:t>
            </a:r>
            <a:r>
              <a:rPr lang="zh-TW" altLang="en-US" sz="1600" dirty="0"/>
              <a:t>讀取到對的卡片時會將門鎖自動打開並且亮燈</a:t>
            </a:r>
            <a:endParaRPr lang="en-US" altLang="zh-TW" sz="1600" dirty="0"/>
          </a:p>
          <a:p>
            <a:r>
              <a:rPr lang="zh-TW" altLang="en-US" sz="1600" dirty="0"/>
              <a:t>持續兩秒後</a:t>
            </a:r>
            <a:endParaRPr lang="en-US" altLang="zh-TW" sz="1600" dirty="0"/>
          </a:p>
          <a:p>
            <a:r>
              <a:rPr lang="zh-TW" altLang="en-US" sz="1600" dirty="0"/>
              <a:t>門鎖將會自動鎖上</a:t>
            </a:r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RFID</a:t>
            </a:r>
            <a:r>
              <a:rPr lang="zh-TW" altLang="en-US" sz="1600" dirty="0"/>
              <a:t>接線如右圖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Servo</a:t>
            </a:r>
            <a:r>
              <a:rPr lang="zh-TW" altLang="en-US" sz="1600" dirty="0"/>
              <a:t>接線   </a:t>
            </a: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</a:rPr>
              <a:t>咖啡線</a:t>
            </a:r>
            <a:r>
              <a:rPr lang="zh-TW" altLang="en-US" sz="1600" dirty="0"/>
              <a:t>    </a:t>
            </a:r>
            <a:r>
              <a:rPr lang="zh-TW" altLang="en-US" sz="1600" dirty="0">
                <a:solidFill>
                  <a:srgbClr val="FF0000"/>
                </a:solidFill>
              </a:rPr>
              <a:t>紅線</a:t>
            </a:r>
            <a:r>
              <a:rPr lang="zh-TW" altLang="en-US" sz="1600" dirty="0"/>
              <a:t>    </a:t>
            </a:r>
            <a:r>
              <a:rPr lang="zh-TW" altLang="en-US" sz="1600" dirty="0">
                <a:solidFill>
                  <a:srgbClr val="FFC000"/>
                </a:solidFill>
              </a:rPr>
              <a:t>橘線</a:t>
            </a:r>
            <a:endParaRPr lang="en-US" altLang="zh-TW" sz="1600" dirty="0">
              <a:solidFill>
                <a:srgbClr val="FFC000"/>
              </a:solidFill>
            </a:endParaRPr>
          </a:p>
          <a:p>
            <a:r>
              <a:rPr lang="en-US" altLang="zh-TW" sz="1600" dirty="0"/>
              <a:t>	</a:t>
            </a:r>
            <a:r>
              <a:rPr lang="zh-TW" altLang="en-US" sz="1600" dirty="0"/>
              <a:t>    </a:t>
            </a:r>
            <a:r>
              <a:rPr lang="en-US" altLang="zh-TW" sz="1600" dirty="0"/>
              <a:t>GND	</a:t>
            </a:r>
            <a:r>
              <a:rPr lang="zh-TW" altLang="en-US" sz="1600" dirty="0"/>
              <a:t>  </a:t>
            </a:r>
            <a:r>
              <a:rPr lang="en-US" altLang="zh-TW" sz="1600" dirty="0">
                <a:solidFill>
                  <a:srgbClr val="FF0000"/>
                </a:solidFill>
              </a:rPr>
              <a:t>5V</a:t>
            </a:r>
            <a:r>
              <a:rPr lang="zh-TW" altLang="en-US" sz="1600" dirty="0"/>
              <a:t>       </a:t>
            </a:r>
            <a:r>
              <a:rPr lang="en-US" altLang="zh-TW" sz="1600" dirty="0"/>
              <a:t>5</a:t>
            </a:r>
          </a:p>
          <a:p>
            <a:endParaRPr lang="en-US" altLang="zh-TW" sz="1600" dirty="0"/>
          </a:p>
          <a:p>
            <a:r>
              <a:rPr lang="en-US" altLang="zh-TW" sz="1600" dirty="0"/>
              <a:t>Led</a:t>
            </a:r>
            <a:r>
              <a:rPr lang="zh-TW" altLang="en-US" sz="1600" dirty="0"/>
              <a:t>接線</a:t>
            </a:r>
            <a:r>
              <a:rPr lang="en-US" altLang="zh-TW" sz="1600" dirty="0"/>
              <a:t>	</a:t>
            </a:r>
            <a:r>
              <a:rPr lang="zh-TW" altLang="en-US" sz="1600" dirty="0"/>
              <a:t>    正極</a:t>
            </a:r>
            <a:r>
              <a:rPr lang="en-US" altLang="zh-TW" sz="1600" dirty="0"/>
              <a:t>(</a:t>
            </a:r>
            <a:r>
              <a:rPr lang="zh-TW" altLang="en-US" sz="1600" dirty="0"/>
              <a:t>長腳</a:t>
            </a:r>
            <a:r>
              <a:rPr lang="en-US" altLang="zh-TW" sz="1600" dirty="0"/>
              <a:t>)</a:t>
            </a:r>
            <a:r>
              <a:rPr lang="zh-TW" altLang="en-US" sz="1600" dirty="0"/>
              <a:t>         負極</a:t>
            </a:r>
            <a:r>
              <a:rPr lang="en-US" altLang="zh-TW" sz="1600" dirty="0"/>
              <a:t>(</a:t>
            </a:r>
            <a:r>
              <a:rPr lang="zh-TW" altLang="en-US" sz="1600" dirty="0"/>
              <a:t>短腳</a:t>
            </a:r>
            <a:r>
              <a:rPr lang="en-US" altLang="zh-TW" sz="1600" dirty="0"/>
              <a:t>)</a:t>
            </a:r>
          </a:p>
          <a:p>
            <a:r>
              <a:rPr lang="en-US" altLang="zh-TW" sz="1600" dirty="0"/>
              <a:t>	</a:t>
            </a:r>
            <a:r>
              <a:rPr lang="zh-TW" altLang="en-US" sz="1600" dirty="0"/>
              <a:t>    </a:t>
            </a:r>
            <a:r>
              <a:rPr lang="en-US" altLang="zh-TW" sz="1600" dirty="0"/>
              <a:t>3	</a:t>
            </a:r>
            <a:r>
              <a:rPr lang="zh-TW" altLang="en-US" sz="1600" dirty="0"/>
              <a:t>              </a:t>
            </a:r>
            <a:r>
              <a:rPr lang="en-US" altLang="zh-TW" sz="1600" dirty="0"/>
              <a:t>GND</a:t>
            </a:r>
          </a:p>
        </p:txBody>
      </p:sp>
      <p:pic>
        <p:nvPicPr>
          <p:cNvPr id="6" name="Picture 2" descr="https://docs.labs.mediatek.com/linkit-7697-blocklyduino/files/12883175/12883270/1/1529379024776/RFID.jpg">
            <a:extLst>
              <a:ext uri="{FF2B5EF4-FFF2-40B4-BE49-F238E27FC236}">
                <a16:creationId xmlns:a16="http://schemas.microsoft.com/office/drawing/2014/main" id="{5F1A6C5B-532C-4670-ABA8-8918B413D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42" y="0"/>
            <a:ext cx="5175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8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5281" y="646688"/>
            <a:ext cx="8911687" cy="1280890"/>
          </a:xfrm>
        </p:spPr>
        <p:txBody>
          <a:bodyPr/>
          <a:lstStyle/>
          <a:p>
            <a:r>
              <a:rPr lang="en-US" altLang="zh-TW" dirty="0"/>
              <a:t>LAB 2-10 </a:t>
            </a:r>
            <a:r>
              <a:rPr lang="zh-TW" altLang="en-US" dirty="0"/>
              <a:t>門禁系統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DC5F261-0254-4A18-B2D9-145CCBBAF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99D0EE9-2C39-40B6-959D-BF88EDA1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7" y="1557866"/>
            <a:ext cx="6691264" cy="490012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0C8DAB7-606F-4187-8183-82726FAF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661" y="917261"/>
            <a:ext cx="425767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5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BF5799-1B87-4D85-98E8-E64548AE1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5199"/>
            <a:ext cx="8911687" cy="1280890"/>
          </a:xfrm>
        </p:spPr>
        <p:txBody>
          <a:bodyPr/>
          <a:lstStyle/>
          <a:p>
            <a:r>
              <a:rPr lang="en-US" altLang="zh-TW" dirty="0"/>
              <a:t>LAB 2-10 </a:t>
            </a:r>
            <a:r>
              <a:rPr lang="zh-TW" altLang="en-US" dirty="0"/>
              <a:t>門禁系統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D0E3EA-3074-4E09-9F55-CFDC1CB25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01BAE5-03D5-47FF-BC32-52B966A8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520" y="2133600"/>
            <a:ext cx="5465820" cy="41002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39E180-9E71-4903-9C13-6A4D5E3F2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17"/>
          <a:stretch/>
        </p:blipFill>
        <p:spPr>
          <a:xfrm>
            <a:off x="687388" y="2133600"/>
            <a:ext cx="4306119" cy="42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78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60701" y="672307"/>
            <a:ext cx="9905998" cy="833764"/>
          </a:xfrm>
        </p:spPr>
        <p:txBody>
          <a:bodyPr/>
          <a:lstStyle/>
          <a:p>
            <a:r>
              <a:rPr lang="en-US" altLang="zh-TW" dirty="0"/>
              <a:t>LAB 2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11</a:t>
            </a:r>
            <a:r>
              <a:rPr lang="zh-TW" altLang="en-US" dirty="0"/>
              <a:t> </a:t>
            </a:r>
            <a:r>
              <a:rPr lang="en-US" altLang="zh-TW" dirty="0" err="1"/>
              <a:t>oled</a:t>
            </a:r>
            <a:r>
              <a:rPr lang="zh-TW" altLang="en-US" dirty="0"/>
              <a:t>顯示器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506071"/>
            <a:ext cx="5030788" cy="5029200"/>
          </a:xfrm>
        </p:spPr>
        <p:txBody>
          <a:bodyPr>
            <a:normAutofit/>
          </a:bodyPr>
          <a:lstStyle/>
          <a:p>
            <a:r>
              <a:rPr lang="zh-TW" altLang="en-US" dirty="0"/>
              <a:t>設定輸出顯示畫面</a:t>
            </a:r>
            <a:endParaRPr lang="en-US" altLang="zh-TW" dirty="0"/>
          </a:p>
          <a:p>
            <a:r>
              <a:rPr lang="zh-TW" altLang="en-US" dirty="0"/>
              <a:t>此範例連接</a:t>
            </a:r>
            <a:r>
              <a:rPr lang="en-US" altLang="zh-TW" dirty="0"/>
              <a:t>i2c</a:t>
            </a:r>
          </a:p>
          <a:p>
            <a:r>
              <a:rPr lang="zh-TW" altLang="en-US" dirty="0"/>
              <a:t>輸出會占用暫存記憶體區</a:t>
            </a: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BF52C8-0A1C-4F47-A7A1-0D5D8CF9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327" y="1506071"/>
            <a:ext cx="4646083" cy="49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1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1012" y="611819"/>
            <a:ext cx="9905998" cy="833764"/>
          </a:xfrm>
        </p:spPr>
        <p:txBody>
          <a:bodyPr/>
          <a:lstStyle/>
          <a:p>
            <a:r>
              <a:rPr lang="en-US" altLang="zh-TW" dirty="0"/>
              <a:t>LAB 2 –11 </a:t>
            </a:r>
            <a:r>
              <a:rPr lang="en-US" altLang="zh-TW" dirty="0" err="1"/>
              <a:t>oled</a:t>
            </a:r>
            <a:r>
              <a:rPr lang="zh-TW" altLang="en-US" dirty="0"/>
              <a:t>顯示器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506071"/>
            <a:ext cx="5030788" cy="5029200"/>
          </a:xfrm>
        </p:spPr>
        <p:txBody>
          <a:bodyPr>
            <a:normAutofit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Wire.h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#include &lt;</a:t>
            </a:r>
            <a:r>
              <a:rPr lang="en-US" altLang="zh-TW" dirty="0" err="1"/>
              <a:t>SeeedOLED.h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void setup()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Wire.begin</a:t>
            </a:r>
            <a:r>
              <a:rPr lang="en-US" altLang="zh-TW" dirty="0"/>
              <a:t>();</a:t>
            </a:r>
            <a:r>
              <a:rPr lang="zh-TW" altLang="en-US" dirty="0"/>
              <a:t>  </a:t>
            </a:r>
            <a:r>
              <a:rPr lang="en-US" altLang="zh-TW" dirty="0"/>
              <a:t>//</a:t>
            </a:r>
            <a:r>
              <a:rPr lang="zh-TW" altLang="en-US" dirty="0"/>
              <a:t>初始化</a:t>
            </a:r>
            <a:r>
              <a:rPr lang="en-US" altLang="zh-TW" dirty="0"/>
              <a:t>i2c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SeeedOled.init</a:t>
            </a:r>
            <a:r>
              <a:rPr lang="en-US" altLang="zh-TW" dirty="0"/>
              <a:t>(); //</a:t>
            </a:r>
            <a:r>
              <a:rPr lang="zh-TW" altLang="en-US" dirty="0"/>
              <a:t>初始化</a:t>
            </a:r>
            <a:r>
              <a:rPr lang="en-US" altLang="zh-TW" dirty="0" err="1"/>
              <a:t>oled</a:t>
            </a:r>
            <a:r>
              <a:rPr lang="zh-TW" altLang="en-US" dirty="0"/>
              <a:t>套件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SeeedOled.deactivateScroll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//</a:t>
            </a:r>
            <a:r>
              <a:rPr lang="zh-TW" altLang="en-US" dirty="0"/>
              <a:t>關閉捲動效果</a:t>
            </a:r>
            <a:r>
              <a:rPr lang="en-US" altLang="zh-TW" dirty="0"/>
              <a:t>(</a:t>
            </a:r>
            <a:r>
              <a:rPr lang="zh-TW" altLang="en-US" dirty="0"/>
              <a:t>初始化捲動狀態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SeeedOled.setPageMode</a:t>
            </a:r>
            <a:r>
              <a:rPr lang="en-US" altLang="zh-TW" dirty="0"/>
              <a:t>();</a:t>
            </a:r>
          </a:p>
          <a:p>
            <a:r>
              <a:rPr lang="en-US" altLang="zh-TW" dirty="0"/>
              <a:t>//</a:t>
            </a:r>
            <a:r>
              <a:rPr lang="zh-TW" altLang="en-US" dirty="0"/>
              <a:t>使</a:t>
            </a:r>
            <a:r>
              <a:rPr lang="en-US" altLang="zh-TW" dirty="0" err="1"/>
              <a:t>oled</a:t>
            </a:r>
            <a:r>
              <a:rPr lang="zh-TW" altLang="en-US" dirty="0"/>
              <a:t>頁面初始化</a:t>
            </a:r>
            <a:endParaRPr lang="en-US" altLang="zh-TW" dirty="0"/>
          </a:p>
          <a:p>
            <a:r>
              <a:rPr lang="en-US" altLang="zh-TW" dirty="0"/>
              <a:t>}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33FAEA4-146F-4AB8-8137-9D85035BABCB}"/>
              </a:ext>
            </a:extLst>
          </p:cNvPr>
          <p:cNvSpPr txBox="1">
            <a:spLocks/>
          </p:cNvSpPr>
          <p:nvPr/>
        </p:nvSpPr>
        <p:spPr>
          <a:xfrm>
            <a:off x="5719058" y="1385094"/>
            <a:ext cx="5030788" cy="502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void loop()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SeeedOled.clearDisplay</a:t>
            </a:r>
            <a:r>
              <a:rPr lang="en-US" altLang="zh-TW" dirty="0"/>
              <a:t>();</a:t>
            </a:r>
          </a:p>
          <a:p>
            <a:r>
              <a:rPr lang="zh-TW" altLang="en-US" dirty="0"/>
              <a:t> </a:t>
            </a:r>
            <a:r>
              <a:rPr lang="en-US" altLang="zh-TW" dirty="0"/>
              <a:t>//</a:t>
            </a:r>
            <a:r>
              <a:rPr lang="zh-TW" altLang="en-US" dirty="0"/>
              <a:t>清空輸出暫存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SeeedOled.setTextXY</a:t>
            </a:r>
            <a:r>
              <a:rPr lang="en-US" altLang="zh-TW" dirty="0"/>
              <a:t>(0, 0);</a:t>
            </a:r>
          </a:p>
          <a:p>
            <a:r>
              <a:rPr lang="en-US" altLang="zh-TW" dirty="0"/>
              <a:t>//</a:t>
            </a:r>
            <a:r>
              <a:rPr lang="zh-TW" altLang="en-US" dirty="0"/>
              <a:t>設定游標位置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SeeedOled.putNumber</a:t>
            </a:r>
            <a:r>
              <a:rPr lang="en-US" altLang="zh-TW" dirty="0"/>
              <a:t>(54321);</a:t>
            </a:r>
          </a:p>
          <a:p>
            <a:r>
              <a:rPr lang="en-US" altLang="zh-TW" dirty="0"/>
              <a:t>//</a:t>
            </a:r>
            <a:r>
              <a:rPr lang="zh-TW" altLang="en-US" dirty="0"/>
              <a:t>輸出數字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SeeedOled.setTextXY</a:t>
            </a:r>
            <a:r>
              <a:rPr lang="en-US" altLang="zh-TW" dirty="0"/>
              <a:t>(1, 0);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SeeedOled.putFloat</a:t>
            </a:r>
            <a:r>
              <a:rPr lang="en-US" altLang="zh-TW" dirty="0"/>
              <a:t>(3.1415);//</a:t>
            </a:r>
            <a:r>
              <a:rPr lang="zh-TW" altLang="en-US" dirty="0"/>
              <a:t>浮點數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SeeedOled.setTextXY</a:t>
            </a:r>
            <a:r>
              <a:rPr lang="en-US" altLang="zh-TW" dirty="0"/>
              <a:t>(2, 0);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SeeedOled.putString</a:t>
            </a:r>
            <a:r>
              <a:rPr lang="en-US" altLang="zh-TW" dirty="0"/>
              <a:t>(“Hello”);//</a:t>
            </a:r>
            <a:r>
              <a:rPr lang="zh-TW" altLang="en-US" dirty="0"/>
              <a:t>字串</a:t>
            </a:r>
            <a:endParaRPr lang="en-US" altLang="zh-TW" dirty="0"/>
          </a:p>
          <a:p>
            <a:r>
              <a:rPr lang="en-US" altLang="zh-TW" dirty="0"/>
              <a:t>  delay(1000);</a:t>
            </a:r>
          </a:p>
          <a:p>
            <a:r>
              <a:rPr lang="en-US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4085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59138A-4AFA-48C5-95B1-F8A584D0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885244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實驗目的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:</a:t>
            </a:r>
            <a:endParaRPr lang="zh-TW" altLang="en-US" dirty="0"/>
          </a:p>
          <a:p>
            <a:pPr lvl="1"/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了解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LED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矩陣的基本用法</a:t>
            </a:r>
          </a:p>
          <a:p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所需實驗材料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:</a:t>
            </a:r>
          </a:p>
          <a:p>
            <a:pPr lvl="1"/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8X8 LED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矩陣  一個</a:t>
            </a:r>
            <a:endParaRPr lang="en-US" altLang="zh-TW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接線方法如右圖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&gt;&gt;</a:t>
            </a:r>
            <a:endParaRPr lang="zh-TW" altLang="en-US" dirty="0"/>
          </a:p>
          <a:p>
            <a:r>
              <a:rPr lang="en-US" altLang="zh-TW" dirty="0" err="1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紅線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黑線分別是VCC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和GND</a:t>
            </a:r>
            <a:endParaRPr lang="en-US" altLang="zh-TW" dirty="0"/>
          </a:p>
          <a:p>
            <a:r>
              <a:rPr lang="zh-TW" altLang="en-US" dirty="0">
                <a:solidFill>
                  <a:schemeClr val="dk1"/>
                </a:solidFill>
                <a:highlight>
                  <a:srgbClr val="FFFF00"/>
                </a:highlight>
                <a:ea typeface="Century Gothic"/>
                <a:cs typeface="Century Gothic"/>
                <a:sym typeface="Century Gothic"/>
              </a:rPr>
              <a:t>黃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線 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pin12 &gt;&gt; DIN</a:t>
            </a:r>
            <a:endParaRPr lang="en-US" altLang="zh-TW" dirty="0"/>
          </a:p>
          <a:p>
            <a:r>
              <a:rPr lang="zh-TW" altLang="en-US" dirty="0">
                <a:solidFill>
                  <a:schemeClr val="dk1"/>
                </a:solidFill>
                <a:highlight>
                  <a:srgbClr val="00FF00"/>
                </a:highlight>
                <a:ea typeface="Century Gothic"/>
                <a:cs typeface="Century Gothic"/>
                <a:sym typeface="Century Gothic"/>
              </a:rPr>
              <a:t>綠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線 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pin10 &gt;&gt; CS</a:t>
            </a:r>
            <a:endParaRPr lang="en-US" altLang="zh-TW" dirty="0"/>
          </a:p>
          <a:p>
            <a:r>
              <a:rPr lang="zh-TW" altLang="en-US" dirty="0">
                <a:solidFill>
                  <a:schemeClr val="dk1"/>
                </a:solidFill>
                <a:highlight>
                  <a:srgbClr val="00FFFF"/>
                </a:highlight>
                <a:ea typeface="Century Gothic"/>
                <a:cs typeface="Century Gothic"/>
                <a:sym typeface="Century Gothic"/>
              </a:rPr>
              <a:t>藍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線 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pin11 &gt;&gt; CLK</a:t>
            </a:r>
            <a:endParaRPr lang="en-US" altLang="zh-TW" dirty="0"/>
          </a:p>
          <a:p>
            <a:endParaRPr lang="zh-TW" altLang="en-US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Google Shape;600;p53">
            <a:extLst>
              <a:ext uri="{FF2B5EF4-FFF2-40B4-BE49-F238E27FC236}">
                <a16:creationId xmlns:a16="http://schemas.microsoft.com/office/drawing/2014/main" id="{183BDC26-1AA2-4542-83C1-A72F8C1E4095}"/>
              </a:ext>
            </a:extLst>
          </p:cNvPr>
          <p:cNvSpPr txBox="1"/>
          <p:nvPr/>
        </p:nvSpPr>
        <p:spPr>
          <a:xfrm>
            <a:off x="1638300" y="236244"/>
            <a:ext cx="8911687" cy="103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entury Gothic"/>
              <a:buNone/>
            </a:pPr>
            <a:r>
              <a:rPr lang="en-US" sz="44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</a:t>
            </a:r>
            <a:r>
              <a:rPr lang="en-US" altLang="zh-TW" sz="44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44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-12 8X8 </a:t>
            </a:r>
            <a:r>
              <a:rPr lang="en-US" sz="4400" b="0" dirty="0" err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LED矩陣</a:t>
            </a:r>
            <a:r>
              <a:rPr lang="en-US" sz="44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</a:t>
            </a:r>
            <a:endParaRPr sz="4400" b="0" dirty="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8F4D9E-ED32-4C93-9923-6E5F9A2B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62" y="1195134"/>
            <a:ext cx="4786313" cy="542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95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4"/>
          <p:cNvSpPr txBox="1"/>
          <p:nvPr/>
        </p:nvSpPr>
        <p:spPr>
          <a:xfrm>
            <a:off x="158931" y="1303791"/>
            <a:ext cx="6327866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實驗流程: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開啟Arduino IDE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確認驅動/設定/連接埠正確，沒有選錯型號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加入第三方LIB ｢</a:t>
            </a: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LedControlMS.h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｣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輸入程式碼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｢程式碼在下一頁｣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完成後，編譯並上傳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成功後會看見 四角的LED燈依序亮起、熄滅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07" name="Google Shape;60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767" y="298269"/>
            <a:ext cx="4981937" cy="655973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/>
          <p:nvPr/>
        </p:nvSpPr>
        <p:spPr>
          <a:xfrm>
            <a:off x="158931" y="1631195"/>
            <a:ext cx="4376938" cy="110597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0" name="Google Shape;610;p54"/>
          <p:cNvSpPr/>
          <p:nvPr/>
        </p:nvSpPr>
        <p:spPr>
          <a:xfrm>
            <a:off x="7010107" y="1303790"/>
            <a:ext cx="2083093" cy="41862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B53734-876B-4ACE-A34C-C8D809E57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082" y="4218973"/>
            <a:ext cx="4391025" cy="2505075"/>
          </a:xfrm>
          <a:prstGeom prst="rect">
            <a:avLst/>
          </a:prstGeom>
        </p:spPr>
      </p:pic>
      <p:sp>
        <p:nvSpPr>
          <p:cNvPr id="10" name="Google Shape;600;p53">
            <a:extLst>
              <a:ext uri="{FF2B5EF4-FFF2-40B4-BE49-F238E27FC236}">
                <a16:creationId xmlns:a16="http://schemas.microsoft.com/office/drawing/2014/main" id="{4653FDC3-86F3-4A25-982E-0DA65FE3F4F5}"/>
              </a:ext>
            </a:extLst>
          </p:cNvPr>
          <p:cNvSpPr txBox="1"/>
          <p:nvPr/>
        </p:nvSpPr>
        <p:spPr>
          <a:xfrm>
            <a:off x="1514122" y="257442"/>
            <a:ext cx="8911687" cy="103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entury Gothic"/>
              <a:buNone/>
            </a:pPr>
            <a:r>
              <a:rPr lang="en-US" sz="36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</a:t>
            </a:r>
            <a:r>
              <a:rPr lang="en-US" altLang="zh-TW" sz="36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36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-12 8X8 </a:t>
            </a:r>
            <a:r>
              <a:rPr lang="en-US" sz="3600" b="0" dirty="0" err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LED矩陣</a:t>
            </a:r>
            <a:r>
              <a:rPr lang="en-US" sz="36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</a:t>
            </a:r>
            <a:endParaRPr sz="3600" b="0" dirty="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5"/>
          <p:cNvSpPr/>
          <p:nvPr/>
        </p:nvSpPr>
        <p:spPr>
          <a:xfrm>
            <a:off x="1640737" y="679363"/>
            <a:ext cx="569365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</a:t>
            </a:r>
            <a:r>
              <a:rPr lang="en-US" altLang="zh-TW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-12 8X8 </a:t>
            </a:r>
            <a:r>
              <a:rPr lang="en-US" sz="36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LED矩陣</a:t>
            </a:r>
            <a:r>
              <a:rPr lang="en-US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</a:t>
            </a:r>
            <a:endParaRPr sz="36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6" name="Google Shape;616;p55"/>
          <p:cNvSpPr/>
          <p:nvPr/>
        </p:nvSpPr>
        <p:spPr>
          <a:xfrm>
            <a:off x="448311" y="1513103"/>
            <a:ext cx="5908040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#include &lt;LedControlMS.h&gt;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#define NBR_MTX 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LedControl lc=LedControl(12,11,10, NBR_MTX);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 digitCounter=0;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unsigned long delaytime=300;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setup()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Serial.begin (9600);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Serial.println("Setup");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digitCounter=0;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for (int i=0; i&lt; NBR_MTX; i++){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lc.shutdown(i,false);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lc.setIntensity(i,5);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lc.clearDisplay(i);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7" name="Google Shape;617;p55"/>
          <p:cNvSpPr/>
          <p:nvPr/>
        </p:nvSpPr>
        <p:spPr>
          <a:xfrm>
            <a:off x="6438900" y="1327159"/>
            <a:ext cx="53086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DFKai-SB"/>
                <a:ea typeface="DFKai-SB"/>
                <a:cs typeface="DFKai-SB"/>
                <a:sym typeface="DFKai-SB"/>
              </a:rPr>
              <a:t>　設定腳位12 DIN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DFKai-SB"/>
                <a:ea typeface="DFKai-SB"/>
                <a:cs typeface="DFKai-SB"/>
                <a:sym typeface="DFKai-SB"/>
              </a:rPr>
              <a:t>  　  腳位11 CLK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DFKai-SB"/>
                <a:ea typeface="DFKai-SB"/>
                <a:cs typeface="DFKai-SB"/>
                <a:sym typeface="DFKai-SB"/>
              </a:rPr>
              <a:t>　    腳位10 CS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66666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亮度控制</a:t>
            </a:r>
            <a:endParaRPr sz="1600" dirty="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清空陣列</a:t>
            </a:r>
            <a:endParaRPr lang="en-US"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本程式碼可以複製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666666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618" name="Google Shape;618;p55"/>
          <p:cNvCxnSpPr/>
          <p:nvPr/>
        </p:nvCxnSpPr>
        <p:spPr>
          <a:xfrm>
            <a:off x="6273800" y="1327159"/>
            <a:ext cx="0" cy="4925556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p55"/>
          <p:cNvSpPr/>
          <p:nvPr/>
        </p:nvSpPr>
        <p:spPr>
          <a:xfrm>
            <a:off x="463730" y="1772704"/>
            <a:ext cx="4687389" cy="58623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0" name="Google Shape;620;p55"/>
          <p:cNvSpPr/>
          <p:nvPr/>
        </p:nvSpPr>
        <p:spPr>
          <a:xfrm>
            <a:off x="6521450" y="1265714"/>
            <a:ext cx="2327910" cy="89244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448311" y="3663410"/>
            <a:ext cx="4773929" cy="83747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6521451" y="2259369"/>
            <a:ext cx="1078230" cy="4431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448311" y="4409441"/>
            <a:ext cx="1807209" cy="42672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6521450" y="2790457"/>
            <a:ext cx="1078231" cy="37907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6"/>
          <p:cNvSpPr/>
          <p:nvPr/>
        </p:nvSpPr>
        <p:spPr>
          <a:xfrm>
            <a:off x="1676399" y="575325"/>
            <a:ext cx="569365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</a:t>
            </a:r>
            <a:r>
              <a:rPr lang="en-US" altLang="zh-TW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-12 8X8 </a:t>
            </a:r>
            <a:r>
              <a:rPr lang="en-US" sz="36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LED矩陣</a:t>
            </a:r>
            <a:r>
              <a:rPr lang="en-US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</a:t>
            </a:r>
            <a:endParaRPr sz="36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0" name="Google Shape;630;p56"/>
          <p:cNvSpPr/>
          <p:nvPr/>
        </p:nvSpPr>
        <p:spPr>
          <a:xfrm>
            <a:off x="6616700" y="1985416"/>
            <a:ext cx="557530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lc.setLed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(0,0,7,true);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點亮LED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( 0 , 7 )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的燈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lc.setLed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(0,0,7,false);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//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熄滅LED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( 0 , 7 )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的燈</a:t>
            </a:r>
            <a:endParaRPr lang="en-US"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本程式碼可以複製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1" name="Google Shape;631;p56"/>
          <p:cNvSpPr/>
          <p:nvPr/>
        </p:nvSpPr>
        <p:spPr>
          <a:xfrm>
            <a:off x="1524000" y="1166256"/>
            <a:ext cx="5092700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loop()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("LED0: 0 0");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lc.setLed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(0,0,0,true);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("LED0: 0 7");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lc.setLed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(0,0,7,true);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("LED0: 7 0");</a:t>
            </a:r>
            <a:endParaRPr sz="1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lc.setLed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(0,7,0,true);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("LED0: 7 7");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lc.setLed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(0,7,7,true);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("LED0: 0 0 off");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lc.setLed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(0,0,0,false);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("LED0: 0 7 off");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lc.setLed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(0,0,7,false);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("LED0: 7 0 off");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lc.setLed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(0,7,0,false);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("LED0: 7 7 off");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lc.setLed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(0,7,7,false);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//</a:t>
            </a:r>
            <a:r>
              <a:rPr lang="en-US" sz="14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clearAll</a:t>
            </a: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32" name="Google Shape;632;p56"/>
          <p:cNvCxnSpPr/>
          <p:nvPr/>
        </p:nvCxnSpPr>
        <p:spPr>
          <a:xfrm>
            <a:off x="6273800" y="1327159"/>
            <a:ext cx="0" cy="4925556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3" name="Google Shape;633;p56"/>
          <p:cNvSpPr/>
          <p:nvPr/>
        </p:nvSpPr>
        <p:spPr>
          <a:xfrm>
            <a:off x="1676400" y="2269066"/>
            <a:ext cx="1642534" cy="22919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4" name="Google Shape;634;p56"/>
          <p:cNvSpPr/>
          <p:nvPr/>
        </p:nvSpPr>
        <p:spPr>
          <a:xfrm>
            <a:off x="6537813" y="1974870"/>
            <a:ext cx="3083707" cy="76230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56"/>
          <p:cNvSpPr/>
          <p:nvPr/>
        </p:nvSpPr>
        <p:spPr>
          <a:xfrm>
            <a:off x="1676399" y="4812482"/>
            <a:ext cx="1952978" cy="22919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p56"/>
          <p:cNvSpPr/>
          <p:nvPr/>
        </p:nvSpPr>
        <p:spPr>
          <a:xfrm>
            <a:off x="6537813" y="2614549"/>
            <a:ext cx="3083707" cy="70485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59138A-4AFA-48C5-95B1-F8A584D0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885244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實驗目的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:</a:t>
            </a:r>
            <a:endParaRPr lang="zh-TW" altLang="en-US" dirty="0"/>
          </a:p>
          <a:p>
            <a:pPr lvl="1"/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了解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LED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矩陣的進階用法</a:t>
            </a:r>
            <a:endParaRPr lang="en-US" altLang="zh-TW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pPr lvl="1"/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顯示數字、字母</a:t>
            </a:r>
            <a:endParaRPr lang="en-US" altLang="zh-TW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所需實驗材料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:</a:t>
            </a:r>
          </a:p>
          <a:p>
            <a:pPr lvl="1"/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8X8 LED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矩陣  一個</a:t>
            </a:r>
            <a:endParaRPr lang="en-US" altLang="zh-TW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接線方法如右圖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&gt;&gt;</a:t>
            </a:r>
            <a:endParaRPr lang="zh-TW" altLang="en-US" dirty="0"/>
          </a:p>
          <a:p>
            <a:r>
              <a:rPr lang="en-US" altLang="zh-TW" dirty="0" err="1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紅線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黑線分別是VCC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和GND</a:t>
            </a:r>
            <a:endParaRPr lang="en-US" altLang="zh-TW" dirty="0"/>
          </a:p>
          <a:p>
            <a:r>
              <a:rPr lang="zh-TW" altLang="en-US" dirty="0">
                <a:solidFill>
                  <a:schemeClr val="dk1"/>
                </a:solidFill>
                <a:highlight>
                  <a:srgbClr val="FFFF00"/>
                </a:highlight>
                <a:ea typeface="Century Gothic"/>
                <a:cs typeface="Century Gothic"/>
                <a:sym typeface="Century Gothic"/>
              </a:rPr>
              <a:t>黃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線 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pin12 &gt;&gt; DIN</a:t>
            </a:r>
            <a:endParaRPr lang="en-US" altLang="zh-TW" dirty="0"/>
          </a:p>
          <a:p>
            <a:r>
              <a:rPr lang="zh-TW" altLang="en-US" dirty="0">
                <a:solidFill>
                  <a:schemeClr val="dk1"/>
                </a:solidFill>
                <a:highlight>
                  <a:srgbClr val="00FF00"/>
                </a:highlight>
                <a:ea typeface="Century Gothic"/>
                <a:cs typeface="Century Gothic"/>
                <a:sym typeface="Century Gothic"/>
              </a:rPr>
              <a:t>綠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線 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pin10 &gt;&gt; CS</a:t>
            </a:r>
            <a:endParaRPr lang="en-US" altLang="zh-TW" dirty="0"/>
          </a:p>
          <a:p>
            <a:r>
              <a:rPr lang="zh-TW" altLang="en-US" dirty="0">
                <a:solidFill>
                  <a:schemeClr val="dk1"/>
                </a:solidFill>
                <a:highlight>
                  <a:srgbClr val="00FFFF"/>
                </a:highlight>
                <a:ea typeface="Century Gothic"/>
                <a:cs typeface="Century Gothic"/>
                <a:sym typeface="Century Gothic"/>
              </a:rPr>
              <a:t>藍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線 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pin11 &gt;&gt; CLK</a:t>
            </a:r>
            <a:endParaRPr lang="en-US" altLang="zh-TW" dirty="0"/>
          </a:p>
          <a:p>
            <a:endParaRPr lang="zh-TW" altLang="en-US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Google Shape;600;p53">
            <a:extLst>
              <a:ext uri="{FF2B5EF4-FFF2-40B4-BE49-F238E27FC236}">
                <a16:creationId xmlns:a16="http://schemas.microsoft.com/office/drawing/2014/main" id="{183BDC26-1AA2-4542-83C1-A72F8C1E4095}"/>
              </a:ext>
            </a:extLst>
          </p:cNvPr>
          <p:cNvSpPr txBox="1"/>
          <p:nvPr/>
        </p:nvSpPr>
        <p:spPr>
          <a:xfrm>
            <a:off x="1638300" y="236244"/>
            <a:ext cx="8911687" cy="103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entury Gothic"/>
              <a:buNone/>
            </a:pPr>
            <a:r>
              <a:rPr lang="en-US" sz="44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</a:t>
            </a:r>
            <a:r>
              <a:rPr lang="en-US" altLang="zh-TW" sz="44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44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-12 8X8 </a:t>
            </a:r>
            <a:r>
              <a:rPr lang="en-US" sz="4400" b="0" dirty="0" err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LED矩陣</a:t>
            </a:r>
            <a:r>
              <a:rPr lang="en-US" sz="44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</a:t>
            </a:r>
            <a:endParaRPr sz="4400" b="0" dirty="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8F4D9E-ED32-4C93-9923-6E5F9A2B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62" y="1195134"/>
            <a:ext cx="4786313" cy="542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71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629594"/>
            <a:ext cx="8911687" cy="1280890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2-1</a:t>
            </a:r>
            <a:r>
              <a:rPr lang="zh-TW" altLang="en-US" dirty="0"/>
              <a:t> 蜂鳴器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33761" y="1910484"/>
            <a:ext cx="8915400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800" dirty="0"/>
              <a:t>實驗目的：</a:t>
            </a:r>
            <a:endParaRPr lang="en-US" altLang="zh-TW" sz="1800" dirty="0"/>
          </a:p>
          <a:p>
            <a:r>
              <a:rPr lang="zh-TW" altLang="en-US" sz="1800" dirty="0"/>
              <a:t>了解蜂鳴器及</a:t>
            </a:r>
            <a:r>
              <a:rPr lang="en-US" altLang="zh-TW" sz="1800" dirty="0"/>
              <a:t>PWM</a:t>
            </a:r>
            <a:r>
              <a:rPr lang="zh-TW" altLang="en-US" sz="1800" dirty="0"/>
              <a:t>的意義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所需實驗材料：</a:t>
            </a:r>
            <a:endParaRPr lang="en-US" altLang="zh-TW" sz="1800" dirty="0"/>
          </a:p>
          <a:p>
            <a:r>
              <a:rPr lang="zh-TW" altLang="en-US" sz="1800" dirty="0"/>
              <a:t>蜂鳴器 一顆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接線方法如右圖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S</a:t>
            </a:r>
            <a:r>
              <a:rPr lang="zh-TW" altLang="en-US" sz="1800" dirty="0"/>
              <a:t>接到</a:t>
            </a:r>
            <a:r>
              <a:rPr lang="en-US" altLang="zh-TW" sz="1800" dirty="0"/>
              <a:t>pin3</a:t>
            </a:r>
            <a:r>
              <a:rPr lang="zh-TW" altLang="en-US" sz="1800" dirty="0"/>
              <a:t>，</a:t>
            </a:r>
            <a:r>
              <a:rPr lang="zh-TW" altLang="en-US" sz="1800" dirty="0">
                <a:solidFill>
                  <a:srgbClr val="FF0000"/>
                </a:solidFill>
              </a:rPr>
              <a:t>紅線</a:t>
            </a:r>
            <a:r>
              <a:rPr lang="zh-TW" altLang="en-US" sz="1800" dirty="0"/>
              <a:t>、黑線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分別接到     </a:t>
            </a:r>
            <a:r>
              <a:rPr lang="en-US" altLang="zh-TW" sz="1800" dirty="0">
                <a:solidFill>
                  <a:srgbClr val="FF0000"/>
                </a:solidFill>
              </a:rPr>
              <a:t>VCC</a:t>
            </a:r>
            <a:r>
              <a:rPr lang="zh-TW" altLang="en-US" sz="1800" dirty="0"/>
              <a:t>、</a:t>
            </a:r>
            <a:r>
              <a:rPr lang="en-US" altLang="zh-TW" sz="1800" dirty="0"/>
              <a:t>GND</a:t>
            </a:r>
          </a:p>
          <a:p>
            <a:pPr marL="0" indent="0">
              <a:buNone/>
            </a:pPr>
            <a:r>
              <a:rPr lang="zh-TW" altLang="en-US" sz="1800" dirty="0"/>
              <a:t>或是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長腳接到</a:t>
            </a:r>
            <a:r>
              <a:rPr lang="en-US" altLang="zh-TW" sz="1800" dirty="0"/>
              <a:t>pin8</a:t>
            </a:r>
            <a:r>
              <a:rPr lang="zh-TW" altLang="en-US" sz="1800" dirty="0"/>
              <a:t>、短腳接到</a:t>
            </a:r>
            <a:r>
              <a:rPr lang="en-US" altLang="zh-TW" sz="1800" dirty="0"/>
              <a:t>GND</a:t>
            </a:r>
          </a:p>
          <a:p>
            <a:pPr marL="0" indent="0">
              <a:buNone/>
            </a:pPr>
            <a:r>
              <a:rPr lang="zh-TW" altLang="en-US" dirty="0"/>
              <a:t>記得接電阻否則會一直有雜音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1800" dirty="0"/>
              <a:t>但電阻太大也會導致聲音太小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dirty="0"/>
              <a:t>模組化蜂鳴器可以不接</a:t>
            </a:r>
            <a:r>
              <a:rPr lang="en-US" altLang="zh-TW" dirty="0"/>
              <a:t>VCC</a:t>
            </a:r>
            <a:r>
              <a:rPr lang="zh-TW" altLang="en-US" dirty="0"/>
              <a:t> 因為</a:t>
            </a:r>
            <a:r>
              <a:rPr lang="en-US" altLang="zh-TW" dirty="0" err="1"/>
              <a:t>linkit</a:t>
            </a:r>
            <a:r>
              <a:rPr lang="zh-TW" altLang="en-US" dirty="0"/>
              <a:t>額定輸出高電位是</a:t>
            </a:r>
            <a:r>
              <a:rPr lang="en-US" altLang="zh-TW" dirty="0"/>
              <a:t>5V(</a:t>
            </a:r>
            <a:r>
              <a:rPr lang="zh-TW" altLang="en-US" dirty="0"/>
              <a:t>但請接電阻</a:t>
            </a:r>
            <a:r>
              <a:rPr lang="en-US" altLang="zh-TW" dirty="0"/>
              <a:t>)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457200" lvl="1" indent="0">
              <a:buNone/>
            </a:pPr>
            <a:endParaRPr lang="en-US" altLang="zh-TW" sz="1800" dirty="0"/>
          </a:p>
        </p:txBody>
      </p:sp>
      <p:sp>
        <p:nvSpPr>
          <p:cNvPr id="6" name="向下箭號 5"/>
          <p:cNvSpPr/>
          <p:nvPr/>
        </p:nvSpPr>
        <p:spPr>
          <a:xfrm>
            <a:off x="2592926" y="4264604"/>
            <a:ext cx="174850" cy="145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3288144" y="4264602"/>
            <a:ext cx="203200" cy="1454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FBE2A90-E322-439C-A37A-E7B9E5414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877" y="2325509"/>
            <a:ext cx="3804095" cy="348708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0FEAFFD-89C9-4A54-85BB-E4C47669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595" y="2456567"/>
            <a:ext cx="36957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5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8"/>
          <p:cNvSpPr/>
          <p:nvPr/>
        </p:nvSpPr>
        <p:spPr>
          <a:xfrm>
            <a:off x="2261626" y="205973"/>
            <a:ext cx="578509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LAB </a:t>
            </a:r>
            <a:r>
              <a:rPr lang="en-US" altLang="zh-TW" sz="3600" dirty="0">
                <a:solidFill>
                  <a:schemeClr val="dk1"/>
                </a:solidFill>
                <a:latin typeface="Century Gothic"/>
                <a:ea typeface="DFKai-SB"/>
                <a:cs typeface="DFKai-SB"/>
                <a:sym typeface="Century Gothic"/>
              </a:rPr>
              <a:t>2</a:t>
            </a:r>
            <a:r>
              <a:rPr lang="en-US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-13</a:t>
            </a:r>
            <a:r>
              <a:rPr lang="en-US" sz="36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8X8 </a:t>
            </a:r>
            <a:r>
              <a:rPr lang="en-US" sz="3600" dirty="0" err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LED矩陣</a:t>
            </a:r>
            <a:r>
              <a:rPr lang="en-US" sz="36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2</a:t>
            </a:r>
            <a:endParaRPr sz="36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9" name="Google Shape;649;p58"/>
          <p:cNvSpPr/>
          <p:nvPr/>
        </p:nvSpPr>
        <p:spPr>
          <a:xfrm>
            <a:off x="1683738" y="856397"/>
            <a:ext cx="5334000" cy="6001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#include &lt;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LedControlMS.h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#define NBR_MTX 2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LedControl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LedControl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(12,11,10, NBR_MTX);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 digits= "1234567890";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digitCounter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=0;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unsigned long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delaytime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=300;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setup() 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Serial.begin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(9600);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("Setup");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digitCounter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=0;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for (int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=0;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&lt; NBR_MTX;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++){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lc.shutdown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i,false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lc.setIntensity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(i,8);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lc.clearDisplay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);}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loop()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char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 digits[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digitCounter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];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digitCounter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++;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if (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digitCounter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&gt;9)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digitCounter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=0;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lc.displayChar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(0,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lc.getCharArrayPosition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en-US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lc.clearAll</a:t>
            </a: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();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delay(200);}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1" name="Google Shape;651;p58"/>
          <p:cNvSpPr/>
          <p:nvPr/>
        </p:nvSpPr>
        <p:spPr>
          <a:xfrm>
            <a:off x="7030720" y="959464"/>
            <a:ext cx="5334000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輸出數字設定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移至下一個字源 並將遊標往後移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當到達結尾後 歸零重來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數字循環輸出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endParaRPr/>
          </a:p>
        </p:txBody>
      </p:sp>
      <p:sp>
        <p:nvSpPr>
          <p:cNvPr id="652" name="Google Shape;652;p58"/>
          <p:cNvSpPr/>
          <p:nvPr/>
        </p:nvSpPr>
        <p:spPr>
          <a:xfrm>
            <a:off x="1696720" y="1616873"/>
            <a:ext cx="2812982" cy="2813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3" name="Google Shape;653;p58"/>
          <p:cNvSpPr/>
          <p:nvPr/>
        </p:nvSpPr>
        <p:spPr>
          <a:xfrm>
            <a:off x="7030720" y="791426"/>
            <a:ext cx="3083707" cy="5801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4" name="Google Shape;654;p58"/>
          <p:cNvSpPr/>
          <p:nvPr/>
        </p:nvSpPr>
        <p:spPr>
          <a:xfrm>
            <a:off x="1345071" y="4826072"/>
            <a:ext cx="4337191" cy="92595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5" name="Google Shape;655;p58"/>
          <p:cNvSpPr/>
          <p:nvPr/>
        </p:nvSpPr>
        <p:spPr>
          <a:xfrm>
            <a:off x="7030720" y="1371600"/>
            <a:ext cx="3200400" cy="66508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6" name="Google Shape;656;p58"/>
          <p:cNvSpPr/>
          <p:nvPr/>
        </p:nvSpPr>
        <p:spPr>
          <a:xfrm>
            <a:off x="7701280" y="3261360"/>
            <a:ext cx="3342640" cy="327151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7" name="Google Shape;657;p58"/>
          <p:cNvSpPr/>
          <p:nvPr/>
        </p:nvSpPr>
        <p:spPr>
          <a:xfrm>
            <a:off x="7030720" y="1957053"/>
            <a:ext cx="3200400" cy="66508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8" name="Google Shape;658;p58"/>
          <p:cNvSpPr/>
          <p:nvPr/>
        </p:nvSpPr>
        <p:spPr>
          <a:xfrm>
            <a:off x="1559560" y="5751150"/>
            <a:ext cx="4536440" cy="36924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AD931A2-0DBC-475B-BCF6-25D39F183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26" r="19039" b="29670"/>
          <a:stretch/>
        </p:blipFill>
        <p:spPr>
          <a:xfrm>
            <a:off x="7981950" y="3447830"/>
            <a:ext cx="2569210" cy="2909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430A66-736C-4678-BDE9-4B465B5E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112" y="1790700"/>
            <a:ext cx="8915400" cy="3777622"/>
          </a:xfrm>
        </p:spPr>
        <p:txBody>
          <a:bodyPr/>
          <a:lstStyle/>
          <a:p>
            <a:r>
              <a:rPr lang="zh-TW" altLang="en-US" dirty="0">
                <a:latin typeface="PMingLiU"/>
                <a:ea typeface="PMingLiU"/>
                <a:cs typeface="PMingLiU"/>
                <a:sym typeface="PMingLiU"/>
              </a:rPr>
              <a:t>在路上常常看到各種看板，製作一個跑馬燈看板</a:t>
            </a:r>
          </a:p>
          <a:p>
            <a:endParaRPr lang="zh-TW" altLang="en-US" dirty="0"/>
          </a:p>
        </p:txBody>
      </p:sp>
      <p:sp>
        <p:nvSpPr>
          <p:cNvPr id="4" name="Google Shape;663;p59">
            <a:extLst>
              <a:ext uri="{FF2B5EF4-FFF2-40B4-BE49-F238E27FC236}">
                <a16:creationId xmlns:a16="http://schemas.microsoft.com/office/drawing/2014/main" id="{B81F3C06-B97B-44D0-81E8-952D7EC46C8A}"/>
              </a:ext>
            </a:extLst>
          </p:cNvPr>
          <p:cNvSpPr txBox="1">
            <a:spLocks/>
          </p:cNvSpPr>
          <p:nvPr/>
        </p:nvSpPr>
        <p:spPr>
          <a:xfrm>
            <a:off x="1126665" y="426789"/>
            <a:ext cx="9905998" cy="10333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/>
              <a:t>LAB </a:t>
            </a:r>
            <a:r>
              <a:rPr lang="en-US" altLang="zh-TW" dirty="0"/>
              <a:t>2</a:t>
            </a:r>
            <a:r>
              <a:rPr lang="en-US" dirty="0"/>
              <a:t>-14</a:t>
            </a:r>
            <a:r>
              <a:rPr lang="zh-TW" altLang="en-US" dirty="0"/>
              <a:t>電子看板</a:t>
            </a:r>
          </a:p>
        </p:txBody>
      </p:sp>
    </p:spTree>
    <p:extLst>
      <p:ext uri="{BB962C8B-B14F-4D97-AF65-F5344CB8AC3E}">
        <p14:creationId xmlns:p14="http://schemas.microsoft.com/office/powerpoint/2010/main" val="2954721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59138A-4AFA-48C5-95B1-F8A584D0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885244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實驗目的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:</a:t>
            </a:r>
            <a:endParaRPr lang="zh-TW" altLang="en-US" dirty="0"/>
          </a:p>
          <a:p>
            <a:pPr lvl="1"/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了解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LED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矩陣的進階用法</a:t>
            </a:r>
            <a:endParaRPr lang="en-US" altLang="zh-TW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pPr lvl="1"/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位移、跑馬燈</a:t>
            </a:r>
            <a:endParaRPr lang="en-US" altLang="zh-TW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所需實驗材料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:</a:t>
            </a:r>
          </a:p>
          <a:p>
            <a:pPr lvl="1"/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8X8 LED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矩陣  一個</a:t>
            </a:r>
            <a:endParaRPr lang="en-US" altLang="zh-TW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接線方法如右圖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&gt;&gt;</a:t>
            </a:r>
            <a:endParaRPr lang="zh-TW" altLang="en-US" dirty="0"/>
          </a:p>
          <a:p>
            <a:r>
              <a:rPr lang="en-US" altLang="zh-TW" dirty="0" err="1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紅線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黑線分別是VCC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TW" dirty="0" err="1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和GND</a:t>
            </a:r>
            <a:endParaRPr lang="en-US" altLang="zh-TW" dirty="0"/>
          </a:p>
          <a:p>
            <a:r>
              <a:rPr lang="zh-TW" altLang="en-US" dirty="0">
                <a:solidFill>
                  <a:schemeClr val="dk1"/>
                </a:solidFill>
                <a:highlight>
                  <a:srgbClr val="FFFF00"/>
                </a:highlight>
                <a:ea typeface="Century Gothic"/>
                <a:cs typeface="Century Gothic"/>
                <a:sym typeface="Century Gothic"/>
              </a:rPr>
              <a:t>黃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線 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pin12 &gt;&gt; DIN</a:t>
            </a:r>
            <a:endParaRPr lang="en-US" altLang="zh-TW" dirty="0"/>
          </a:p>
          <a:p>
            <a:r>
              <a:rPr lang="zh-TW" altLang="en-US" dirty="0">
                <a:solidFill>
                  <a:schemeClr val="dk1"/>
                </a:solidFill>
                <a:highlight>
                  <a:srgbClr val="00FF00"/>
                </a:highlight>
                <a:ea typeface="Century Gothic"/>
                <a:cs typeface="Century Gothic"/>
                <a:sym typeface="Century Gothic"/>
              </a:rPr>
              <a:t>綠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線 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pin10 &gt;&gt; CS</a:t>
            </a:r>
            <a:endParaRPr lang="en-US" altLang="zh-TW" dirty="0"/>
          </a:p>
          <a:p>
            <a:r>
              <a:rPr lang="zh-TW" altLang="en-US" dirty="0">
                <a:solidFill>
                  <a:schemeClr val="dk1"/>
                </a:solidFill>
                <a:highlight>
                  <a:srgbClr val="00FFFF"/>
                </a:highlight>
                <a:ea typeface="Century Gothic"/>
                <a:cs typeface="Century Gothic"/>
                <a:sym typeface="Century Gothic"/>
              </a:rPr>
              <a:t>藍</a:t>
            </a:r>
            <a:r>
              <a:rPr lang="zh-TW" altLang="en-US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線 </a:t>
            </a:r>
            <a:r>
              <a:rPr lang="en-US" altLang="zh-TW" dirty="0">
                <a:solidFill>
                  <a:schemeClr val="dk1"/>
                </a:solidFill>
                <a:ea typeface="Century Gothic"/>
                <a:cs typeface="Century Gothic"/>
                <a:sym typeface="Century Gothic"/>
              </a:rPr>
              <a:t>pin11 &gt;&gt; CLK</a:t>
            </a:r>
            <a:endParaRPr lang="en-US" altLang="zh-TW" dirty="0"/>
          </a:p>
          <a:p>
            <a:endParaRPr lang="zh-TW" altLang="en-US" dirty="0">
              <a:solidFill>
                <a:schemeClr val="dk1"/>
              </a:solidFill>
              <a:ea typeface="Century Gothic"/>
              <a:cs typeface="Century Gothic"/>
              <a:sym typeface="Century Gothic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Google Shape;600;p53">
            <a:extLst>
              <a:ext uri="{FF2B5EF4-FFF2-40B4-BE49-F238E27FC236}">
                <a16:creationId xmlns:a16="http://schemas.microsoft.com/office/drawing/2014/main" id="{183BDC26-1AA2-4542-83C1-A72F8C1E4095}"/>
              </a:ext>
            </a:extLst>
          </p:cNvPr>
          <p:cNvSpPr txBox="1"/>
          <p:nvPr/>
        </p:nvSpPr>
        <p:spPr>
          <a:xfrm>
            <a:off x="1638300" y="236244"/>
            <a:ext cx="8911687" cy="103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entury Gothic"/>
              <a:buNone/>
            </a:pPr>
            <a:r>
              <a:rPr lang="en-US" sz="44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</a:t>
            </a:r>
            <a:r>
              <a:rPr lang="en-US" altLang="zh-TW" sz="440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44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-12 8X8 </a:t>
            </a:r>
            <a:r>
              <a:rPr lang="en-US" sz="4400" b="0" dirty="0" err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LED矩陣</a:t>
            </a:r>
            <a:r>
              <a:rPr lang="en-US" sz="4400" b="0" dirty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</a:t>
            </a:r>
            <a:endParaRPr sz="4400" b="0" dirty="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8F4D9E-ED32-4C93-9923-6E5F9A2B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62" y="1195134"/>
            <a:ext cx="4786313" cy="542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93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1"/>
          <p:cNvSpPr/>
          <p:nvPr/>
        </p:nvSpPr>
        <p:spPr>
          <a:xfrm>
            <a:off x="940826" y="659759"/>
            <a:ext cx="487974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</a:t>
            </a:r>
            <a:r>
              <a:rPr lang="en-US" altLang="zh-TW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3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-14電子看板</a:t>
            </a:r>
            <a:endParaRPr sz="36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7" name="Google Shape;677;p61"/>
          <p:cNvSpPr/>
          <p:nvPr/>
        </p:nvSpPr>
        <p:spPr>
          <a:xfrm>
            <a:off x="365760" y="1327159"/>
            <a:ext cx="5908040" cy="504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#include &lt;LedControlMS.h&gt;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#define NBR_MTX 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LedControl lc=LedControl(12,11,10, NBR_MTX);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unsigned long delaytime=300;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setup()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Serial.begin (9600);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for (int i=0; i&lt; NBR_MTX; i++){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lc.shutdown(i,false);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lc.setIntensity(i,5);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lc.clearDisplay(i);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lc.writeString(0,"welcome sean");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loop()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lc.clearAll();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scrollLeft('a');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scrollLeft('r');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scrollLeft('d');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scrollLeft('u');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scrollLeft('i');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scrollLeft('n');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endParaRPr/>
          </a:p>
        </p:txBody>
      </p:sp>
      <p:cxnSp>
        <p:nvCxnSpPr>
          <p:cNvPr id="678" name="Google Shape;678;p61"/>
          <p:cNvCxnSpPr/>
          <p:nvPr/>
        </p:nvCxnSpPr>
        <p:spPr>
          <a:xfrm>
            <a:off x="6273800" y="1327159"/>
            <a:ext cx="0" cy="4925556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9" name="Google Shape;679;p61"/>
          <p:cNvSpPr txBox="1"/>
          <p:nvPr/>
        </p:nvSpPr>
        <p:spPr>
          <a:xfrm>
            <a:off x="7138850" y="1405390"/>
            <a:ext cx="4220029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印出整句字串 welcome sean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向左移動,並顯示arduin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365759" y="4734560"/>
            <a:ext cx="1412241" cy="151815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1" name="Google Shape;681;p61"/>
          <p:cNvSpPr/>
          <p:nvPr/>
        </p:nvSpPr>
        <p:spPr>
          <a:xfrm>
            <a:off x="7220129" y="2975050"/>
            <a:ext cx="3083707" cy="5801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2" name="Google Shape;682;p61"/>
          <p:cNvSpPr/>
          <p:nvPr/>
        </p:nvSpPr>
        <p:spPr>
          <a:xfrm>
            <a:off x="487679" y="3667760"/>
            <a:ext cx="2987041" cy="33070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3" name="Google Shape;683;p61"/>
          <p:cNvSpPr/>
          <p:nvPr/>
        </p:nvSpPr>
        <p:spPr>
          <a:xfrm>
            <a:off x="7220130" y="1900134"/>
            <a:ext cx="3083707" cy="5801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2"/>
          <p:cNvSpPr txBox="1">
            <a:spLocks noGrp="1"/>
          </p:cNvSpPr>
          <p:nvPr>
            <p:ph type="title"/>
          </p:nvPr>
        </p:nvSpPr>
        <p:spPr>
          <a:xfrm>
            <a:off x="2115404" y="29899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 dirty="0"/>
              <a:t>LAB </a:t>
            </a:r>
            <a:r>
              <a:rPr lang="en-US" altLang="zh-TW" sz="3200" dirty="0"/>
              <a:t>2</a:t>
            </a:r>
            <a:r>
              <a:rPr lang="en-US" sz="3200" dirty="0"/>
              <a:t>-14電子看板</a:t>
            </a:r>
            <a:endParaRPr sz="3200" dirty="0"/>
          </a:p>
        </p:txBody>
      </p:sp>
      <p:sp>
        <p:nvSpPr>
          <p:cNvPr id="689" name="Google Shape;689;p62"/>
          <p:cNvSpPr txBox="1"/>
          <p:nvPr/>
        </p:nvSpPr>
        <p:spPr>
          <a:xfrm>
            <a:off x="7504611" y="2289311"/>
            <a:ext cx="6327866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向左移動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左移function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清除螢幕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右移function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0" name="Google Shape;690;p62"/>
          <p:cNvSpPr/>
          <p:nvPr/>
        </p:nvSpPr>
        <p:spPr>
          <a:xfrm>
            <a:off x="1526920" y="1081513"/>
            <a:ext cx="4833240" cy="612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scrollLeft('o');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lc.clearAll();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scrollRight('O');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delay(1000);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lc.clearAll();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scrollLeft(char ch){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int pos =lc.getCharArrayPosition(ch);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for (int scroll =0; scroll&lt;6; scroll++)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for (int i=scroll; i&lt;6;i++)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lc.setRow(0,i-scroll, alphabetBitmap[pos][i]);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}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delay(300);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lc.clearDisplay(0);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scrollRight(char ch){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int pos =lc.getCharArrayPosition(ch);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for (int scroll =0; scroll&lt;8; scroll++)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for (int i=0; i&lt;6;i++)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if (scroll+i&lt;8) lc.setRow(0, scroll+i, alphabetBitmap[pos][i]);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}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delay(300);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lc.clearDisplay(0);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/>
          </a:p>
        </p:txBody>
      </p:sp>
      <p:sp>
        <p:nvSpPr>
          <p:cNvPr id="691" name="Google Shape;691;p62"/>
          <p:cNvSpPr/>
          <p:nvPr/>
        </p:nvSpPr>
        <p:spPr>
          <a:xfrm>
            <a:off x="1526920" y="1081513"/>
            <a:ext cx="3088640" cy="36516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2" name="Google Shape;692;p62"/>
          <p:cNvSpPr/>
          <p:nvPr/>
        </p:nvSpPr>
        <p:spPr>
          <a:xfrm>
            <a:off x="7338966" y="2484148"/>
            <a:ext cx="3329578" cy="5801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3" name="Google Shape;693;p62"/>
          <p:cNvSpPr/>
          <p:nvPr/>
        </p:nvSpPr>
        <p:spPr>
          <a:xfrm>
            <a:off x="1526920" y="2591651"/>
            <a:ext cx="4487800" cy="13249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4" name="Google Shape;694;p62"/>
          <p:cNvSpPr/>
          <p:nvPr/>
        </p:nvSpPr>
        <p:spPr>
          <a:xfrm>
            <a:off x="7338966" y="3336441"/>
            <a:ext cx="3329578" cy="5801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5" name="Google Shape;695;p62"/>
          <p:cNvSpPr/>
          <p:nvPr/>
        </p:nvSpPr>
        <p:spPr>
          <a:xfrm>
            <a:off x="1526920" y="4053840"/>
            <a:ext cx="4487800" cy="4215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6" name="Google Shape;696;p62"/>
          <p:cNvSpPr/>
          <p:nvPr/>
        </p:nvSpPr>
        <p:spPr>
          <a:xfrm>
            <a:off x="7338966" y="3853803"/>
            <a:ext cx="3329578" cy="5801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7" name="Google Shape;697;p62"/>
          <p:cNvSpPr/>
          <p:nvPr/>
        </p:nvSpPr>
        <p:spPr>
          <a:xfrm>
            <a:off x="1530284" y="4690949"/>
            <a:ext cx="4487800" cy="132496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8" name="Google Shape;698;p62"/>
          <p:cNvSpPr/>
          <p:nvPr/>
        </p:nvSpPr>
        <p:spPr>
          <a:xfrm>
            <a:off x="7338966" y="4661252"/>
            <a:ext cx="3329578" cy="58017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3"/>
          <p:cNvSpPr txBox="1">
            <a:spLocks noGrp="1"/>
          </p:cNvSpPr>
          <p:nvPr>
            <p:ph type="body" idx="1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下課</a:t>
            </a:r>
            <a:endParaRPr sz="96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649508"/>
            <a:ext cx="8911687" cy="1280890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2-1</a:t>
            </a:r>
            <a:r>
              <a:rPr lang="zh-TW" altLang="en-US" dirty="0"/>
              <a:t> 蜂鳴器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07957" y="1289953"/>
            <a:ext cx="523733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#include “</a:t>
            </a:r>
            <a:r>
              <a:rPr lang="en-US" altLang="zh-TW" sz="1600" dirty="0" err="1"/>
              <a:t>pitches.h</a:t>
            </a:r>
            <a:r>
              <a:rPr lang="en-US" altLang="zh-TW" sz="1600" dirty="0"/>
              <a:t>”	 //</a:t>
            </a:r>
            <a:r>
              <a:rPr lang="zh-TW" altLang="en-US" sz="1600" dirty="0"/>
              <a:t>加入</a:t>
            </a:r>
            <a:r>
              <a:rPr lang="en-US" altLang="zh-TW" sz="1600" dirty="0" err="1"/>
              <a:t>pitches.h</a:t>
            </a:r>
            <a:endParaRPr lang="en-US" altLang="zh-TW" sz="1600" dirty="0"/>
          </a:p>
          <a:p>
            <a:r>
              <a:rPr lang="en-US" altLang="zh-TW" sz="1600" dirty="0" err="1"/>
              <a:t>int</a:t>
            </a:r>
            <a:r>
              <a:rPr lang="en-US" altLang="zh-TW" sz="1600" dirty="0"/>
              <a:t> melody[] = {</a:t>
            </a:r>
          </a:p>
          <a:p>
            <a:r>
              <a:rPr lang="en-US" altLang="zh-TW" sz="1600" dirty="0"/>
              <a:t>  NOTE_C6, NOTE_D6, NOTE_E6, NOTE_F6, NOTE_G6,</a:t>
            </a:r>
          </a:p>
          <a:p>
            <a:r>
              <a:rPr lang="en-US" altLang="zh-TW" sz="1600" dirty="0"/>
              <a:t> NOTE_A6, NOTE_B6</a:t>
            </a:r>
          </a:p>
          <a:p>
            <a:r>
              <a:rPr lang="en-US" altLang="zh-TW" sz="1600" dirty="0"/>
              <a:t>};</a:t>
            </a:r>
          </a:p>
          <a:p>
            <a:r>
              <a:rPr lang="en-US" altLang="zh-TW" sz="1600" dirty="0"/>
              <a:t>//</a:t>
            </a:r>
            <a:r>
              <a:rPr lang="zh-TW" altLang="en-US" sz="1600" dirty="0"/>
              <a:t>在陣列裡擺入要播放的音階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int duration=300;</a:t>
            </a:r>
            <a:r>
              <a:rPr lang="zh-TW" altLang="en-US" sz="1600" dirty="0"/>
              <a:t>     </a:t>
            </a:r>
            <a:r>
              <a:rPr lang="en-US" altLang="zh-TW" sz="1600" dirty="0"/>
              <a:t>//</a:t>
            </a:r>
            <a:r>
              <a:rPr lang="zh-TW" altLang="en-US" sz="1600" dirty="0"/>
              <a:t>每次持續時間</a:t>
            </a:r>
            <a:endParaRPr lang="en-US" altLang="zh-TW" sz="1600" dirty="0"/>
          </a:p>
          <a:p>
            <a:r>
              <a:rPr lang="en-US" altLang="zh-TW" sz="1600" dirty="0"/>
              <a:t>void setup(){</a:t>
            </a:r>
          </a:p>
          <a:p>
            <a:r>
              <a:rPr lang="en-US" altLang="zh-TW" sz="1600" dirty="0"/>
              <a:t>}</a:t>
            </a:r>
          </a:p>
          <a:p>
            <a:r>
              <a:rPr lang="en-US" altLang="zh-TW" sz="1600" dirty="0"/>
              <a:t>void loop(){</a:t>
            </a:r>
          </a:p>
          <a:p>
            <a:r>
              <a:rPr lang="en-US" altLang="zh-TW" sz="1600" dirty="0"/>
              <a:t>  for (int note=0 ; note &lt; 7; note++){</a:t>
            </a:r>
          </a:p>
          <a:p>
            <a:r>
              <a:rPr lang="en-US" altLang="zh-TW" sz="1600" dirty="0"/>
              <a:t>    tone (3,melody[note],duration);</a:t>
            </a:r>
          </a:p>
          <a:p>
            <a:r>
              <a:rPr lang="en-US" altLang="zh-TW" sz="1600" dirty="0"/>
              <a:t>    //</a:t>
            </a:r>
            <a:r>
              <a:rPr lang="zh-TW" altLang="en-US" sz="1600" dirty="0"/>
              <a:t>輸出腳位</a:t>
            </a:r>
            <a:r>
              <a:rPr lang="en-US" altLang="zh-TW" sz="1600" dirty="0"/>
              <a:t>pin3</a:t>
            </a:r>
            <a:r>
              <a:rPr lang="zh-TW" altLang="en-US" sz="1600" dirty="0"/>
              <a:t>  頻率存於</a:t>
            </a:r>
            <a:r>
              <a:rPr lang="en-US" altLang="zh-TW" sz="1600" dirty="0"/>
              <a:t>.h</a:t>
            </a:r>
            <a:r>
              <a:rPr lang="zh-TW" altLang="en-US" sz="1600" dirty="0"/>
              <a:t>內   持續</a:t>
            </a:r>
            <a:r>
              <a:rPr lang="en-US" altLang="zh-TW" sz="1600" dirty="0"/>
              <a:t>300ms</a:t>
            </a:r>
          </a:p>
          <a:p>
            <a:r>
              <a:rPr lang="en-US" altLang="zh-TW" sz="1600" dirty="0"/>
              <a:t>   //</a:t>
            </a:r>
            <a:r>
              <a:rPr lang="zh-TW" altLang="en-US" sz="1600" dirty="0"/>
              <a:t>例如第一個音</a:t>
            </a:r>
            <a:r>
              <a:rPr lang="en-US" altLang="zh-TW" sz="1600" dirty="0"/>
              <a:t>Do </a:t>
            </a:r>
            <a:r>
              <a:rPr lang="zh-TW" altLang="en-US" sz="1600" dirty="0"/>
              <a:t>是</a:t>
            </a:r>
            <a:r>
              <a:rPr lang="en-US" altLang="zh-TW" sz="1600" dirty="0"/>
              <a:t>1047</a:t>
            </a:r>
          </a:p>
          <a:p>
            <a:r>
              <a:rPr lang="en-US" altLang="zh-TW" sz="1600" dirty="0"/>
              <a:t>    delay(1000);</a:t>
            </a:r>
          </a:p>
          <a:p>
            <a:r>
              <a:rPr lang="en-US" altLang="zh-TW" sz="1600" dirty="0"/>
              <a:t>   //</a:t>
            </a:r>
            <a:r>
              <a:rPr lang="zh-TW" altLang="en-US" sz="1600" dirty="0"/>
              <a:t>每次輸出延遲</a:t>
            </a:r>
            <a:r>
              <a:rPr lang="en-US" altLang="zh-TW" sz="1600" dirty="0"/>
              <a:t>1</a:t>
            </a:r>
            <a:r>
              <a:rPr lang="zh-TW" altLang="en-US" sz="1600" dirty="0"/>
              <a:t>秒</a:t>
            </a:r>
            <a:endParaRPr lang="en-US" altLang="zh-TW" sz="1600" dirty="0"/>
          </a:p>
          <a:p>
            <a:r>
              <a:rPr lang="en-US" altLang="zh-TW" sz="1600" dirty="0"/>
              <a:t>  }</a:t>
            </a:r>
          </a:p>
          <a:p>
            <a:r>
              <a:rPr lang="en-US" altLang="zh-TW" sz="1600" dirty="0"/>
              <a:t>  delay(2000);</a:t>
            </a:r>
          </a:p>
          <a:p>
            <a:r>
              <a:rPr lang="en-US" altLang="zh-TW" sz="1600" dirty="0"/>
              <a:t>  }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7971AF-8F2F-413A-97ED-96029A0D4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43"/>
          <a:stretch/>
        </p:blipFill>
        <p:spPr>
          <a:xfrm>
            <a:off x="6499900" y="4933073"/>
            <a:ext cx="4802953" cy="1910042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E3EC8E7-1D97-44FB-BBFB-7753685D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5AECC0-5D4A-4A70-A195-71BA7FA1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066" y="1186822"/>
            <a:ext cx="51816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2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628390"/>
            <a:ext cx="8911687" cy="1280890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2-2</a:t>
            </a:r>
            <a:r>
              <a:rPr lang="zh-TW" altLang="en-US" dirty="0"/>
              <a:t> 蜂鳴器練習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65123" y="1540189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dirty="0"/>
              <a:t>試著讓蜂鳴器播出「小星星」的聲音</a:t>
            </a:r>
            <a:endParaRPr lang="en-US" altLang="zh-TW" dirty="0"/>
          </a:p>
          <a:p>
            <a:pPr marL="0" indent="0">
              <a:buNone/>
            </a:pPr>
            <a:endParaRPr lang="zh-TW" altLang="en-US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94" y="2364420"/>
            <a:ext cx="5601482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0156" y="620518"/>
            <a:ext cx="8911687" cy="1280890"/>
          </a:xfrm>
        </p:spPr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 </a:t>
            </a:r>
            <a:r>
              <a:rPr lang="en-US" altLang="zh-TW" dirty="0"/>
              <a:t>2-2</a:t>
            </a:r>
            <a:r>
              <a:rPr lang="zh-TW" altLang="en-US" dirty="0"/>
              <a:t> 蜂鳴器練習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31520" y="1737360"/>
            <a:ext cx="4838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/>
              <a:t>int</a:t>
            </a:r>
            <a:r>
              <a:rPr lang="en-US" altLang="zh-TW" sz="1600" dirty="0"/>
              <a:t> melody[] = {</a:t>
            </a:r>
          </a:p>
          <a:p>
            <a:r>
              <a:rPr lang="en-US" altLang="zh-TW" sz="1600" dirty="0"/>
              <a:t>  NOTE_C5, NOTE_C5, NOTE_G5, NOTE_G5, NOTE_A5, NOTE_A5, NOTE_G5, 0, </a:t>
            </a:r>
          </a:p>
          <a:p>
            <a:r>
              <a:rPr lang="en-US" altLang="zh-TW" sz="1600" dirty="0"/>
              <a:t>  NOTE_F5, NOTE_F5, NOTE_E5, NOTE_E5, NOTE_D5, NOTE_D5, NOTE_C5, 0</a:t>
            </a:r>
          </a:p>
          <a:p>
            <a:r>
              <a:rPr lang="en-US" altLang="zh-TW" sz="1600" dirty="0"/>
              <a:t>};	//</a:t>
            </a:r>
            <a:r>
              <a:rPr lang="zh-TW" altLang="en-US" sz="1600" dirty="0"/>
              <a:t>依簡譜擺入音階</a:t>
            </a:r>
            <a:endParaRPr lang="en-US" altLang="zh-TW" sz="1600" dirty="0"/>
          </a:p>
          <a:p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 err="1"/>
              <a:t>noTone</a:t>
            </a:r>
            <a:r>
              <a:rPr lang="en-US" altLang="zh-TW" sz="1600" dirty="0"/>
              <a:t>(3);	//</a:t>
            </a:r>
            <a:r>
              <a:rPr lang="zh-TW" altLang="en-US" sz="1600" dirty="0"/>
              <a:t>讓</a:t>
            </a:r>
            <a:r>
              <a:rPr lang="en-US" altLang="zh-TW" sz="1600" dirty="0"/>
              <a:t>pin3</a:t>
            </a:r>
            <a:r>
              <a:rPr lang="zh-TW" altLang="en-US" sz="1600" dirty="0"/>
              <a:t>停止輸出聲音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D81EA9-698F-4F8A-A6EA-FDF68326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37" y="1482801"/>
            <a:ext cx="6570271" cy="44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81678" y="672307"/>
            <a:ext cx="9905998" cy="833764"/>
          </a:xfrm>
        </p:spPr>
        <p:txBody>
          <a:bodyPr/>
          <a:lstStyle/>
          <a:p>
            <a:r>
              <a:rPr lang="en-US" altLang="zh-TW" dirty="0"/>
              <a:t>LAB 2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超聲波感測器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1413" y="1506071"/>
            <a:ext cx="5030788" cy="5029200"/>
          </a:xfrm>
        </p:spPr>
        <p:txBody>
          <a:bodyPr>
            <a:normAutofit/>
          </a:bodyPr>
          <a:lstStyle/>
          <a:p>
            <a:r>
              <a:rPr lang="zh-TW" altLang="en-US" dirty="0"/>
              <a:t>透過計算超聲波傳輸與接收時間得到距離</a:t>
            </a:r>
            <a:endParaRPr lang="en-US" altLang="zh-TW" dirty="0"/>
          </a:p>
          <a:p>
            <a:r>
              <a:rPr lang="zh-TW" altLang="en-US" dirty="0"/>
              <a:t>本範例接線</a:t>
            </a:r>
            <a:endParaRPr lang="en-US" altLang="zh-TW" dirty="0"/>
          </a:p>
          <a:p>
            <a:pPr lvl="1"/>
            <a:r>
              <a:rPr lang="en-US" altLang="zh-TW" dirty="0" err="1"/>
              <a:t>Vcc</a:t>
            </a:r>
            <a:r>
              <a:rPr lang="en-US" altLang="zh-TW" dirty="0"/>
              <a:t>  5v</a:t>
            </a:r>
          </a:p>
          <a:p>
            <a:pPr lvl="1"/>
            <a:r>
              <a:rPr lang="en-US" altLang="zh-TW" dirty="0" err="1"/>
              <a:t>Gnd</a:t>
            </a:r>
            <a:r>
              <a:rPr lang="en-US" altLang="zh-TW" dirty="0"/>
              <a:t>  </a:t>
            </a:r>
            <a:r>
              <a:rPr lang="en-US" altLang="zh-TW" dirty="0" err="1"/>
              <a:t>gnd</a:t>
            </a:r>
            <a:endParaRPr lang="en-US" altLang="zh-TW" dirty="0"/>
          </a:p>
          <a:p>
            <a:pPr lvl="1"/>
            <a:r>
              <a:rPr lang="en-US" altLang="zh-TW" dirty="0"/>
              <a:t>Trig(</a:t>
            </a:r>
            <a:r>
              <a:rPr lang="zh-TW" altLang="en-US" dirty="0"/>
              <a:t>藍色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	P2</a:t>
            </a:r>
          </a:p>
          <a:p>
            <a:pPr lvl="1"/>
            <a:r>
              <a:rPr lang="en-US" altLang="zh-TW" dirty="0"/>
              <a:t>Echo(</a:t>
            </a:r>
            <a:r>
              <a:rPr lang="zh-TW" altLang="en-US" dirty="0"/>
              <a:t>黃色</a:t>
            </a:r>
            <a:r>
              <a:rPr lang="en-US" altLang="zh-TW" dirty="0"/>
              <a:t>) P3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89A099-FC1B-4D7D-AD57-658F2B8E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526" y="2706159"/>
            <a:ext cx="48863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54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49412" y="646906"/>
            <a:ext cx="9905998" cy="833764"/>
          </a:xfrm>
        </p:spPr>
        <p:txBody>
          <a:bodyPr/>
          <a:lstStyle/>
          <a:p>
            <a:r>
              <a:rPr lang="en-US" altLang="zh-TW" dirty="0"/>
              <a:t>LAB 2 –3</a:t>
            </a:r>
            <a:r>
              <a:rPr lang="zh-TW" altLang="en-US" dirty="0"/>
              <a:t>超聲波感測器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49412" y="1301873"/>
            <a:ext cx="7438143" cy="525780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#include &lt;</a:t>
            </a:r>
            <a:r>
              <a:rPr lang="en-US" altLang="zh-TW" dirty="0" err="1"/>
              <a:t>Ultrasonic.h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Ultrasonic ultrasonic_2_3(2, 3);</a:t>
            </a:r>
          </a:p>
          <a:p>
            <a:r>
              <a:rPr lang="en-US" altLang="zh-TW" dirty="0"/>
              <a:t>void setup()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Serial.begin</a:t>
            </a:r>
            <a:r>
              <a:rPr lang="en-US" altLang="zh-TW" dirty="0"/>
              <a:t>(115200);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void loop()</a:t>
            </a:r>
          </a:p>
          <a:p>
            <a:r>
              <a:rPr lang="en-US" altLang="zh-TW" dirty="0"/>
              <a:t>{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</a:t>
            </a:r>
            <a:r>
              <a:rPr lang="en-US" altLang="zh-TW" dirty="0"/>
              <a:t>("</a:t>
            </a:r>
            <a:r>
              <a:rPr lang="zh-TW" altLang="en-US" dirty="0"/>
              <a:t>經過時間</a:t>
            </a:r>
            <a:r>
              <a:rPr lang="en-US" altLang="zh-TW" dirty="0"/>
              <a:t>(</a:t>
            </a:r>
            <a:r>
              <a:rPr lang="zh-TW" altLang="en-US" dirty="0"/>
              <a:t>單位</a:t>
            </a:r>
            <a:r>
              <a:rPr lang="en-US" altLang="zh-TW" dirty="0" err="1"/>
              <a:t>ms</a:t>
            </a:r>
            <a:r>
              <a:rPr lang="en-US" altLang="zh-TW" dirty="0"/>
              <a:t>):");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(ultrasonic_2_3.timing());</a:t>
            </a:r>
            <a:r>
              <a:rPr lang="zh-TW" altLang="en-US" dirty="0"/>
              <a:t>    </a:t>
            </a:r>
            <a:r>
              <a:rPr lang="en-US" altLang="zh-TW" dirty="0"/>
              <a:t>//</a:t>
            </a:r>
            <a:r>
              <a:rPr lang="zh-TW" altLang="en-US" dirty="0"/>
              <a:t>超聲波發送到接收的時間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</a:t>
            </a:r>
            <a:r>
              <a:rPr lang="en-US" altLang="zh-TW" dirty="0"/>
              <a:t>("</a:t>
            </a:r>
            <a:r>
              <a:rPr lang="zh-TW" altLang="en-US" dirty="0"/>
              <a:t>感測距離</a:t>
            </a:r>
            <a:r>
              <a:rPr lang="en-US" altLang="zh-TW" dirty="0"/>
              <a:t>(</a:t>
            </a:r>
            <a:r>
              <a:rPr lang="zh-TW" altLang="en-US" dirty="0"/>
              <a:t>單位</a:t>
            </a:r>
            <a:r>
              <a:rPr lang="en-US" altLang="zh-TW" dirty="0"/>
              <a:t>cm):");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Serial.println</a:t>
            </a:r>
            <a:r>
              <a:rPr lang="en-US" altLang="zh-TW" dirty="0"/>
              <a:t>(ultrasonic_2_3.convert(ultrasonic_2_3.timing(), Ultrasonic::CM));</a:t>
            </a:r>
            <a:r>
              <a:rPr lang="zh-TW" altLang="en-US" dirty="0"/>
              <a:t> </a:t>
            </a:r>
            <a:r>
              <a:rPr lang="en-US" altLang="zh-TW" dirty="0"/>
              <a:t>//</a:t>
            </a:r>
            <a:r>
              <a:rPr lang="zh-TW" altLang="en-US" dirty="0"/>
              <a:t>使用</a:t>
            </a:r>
            <a:r>
              <a:rPr lang="en-US" altLang="zh-TW" dirty="0"/>
              <a:t>cm</a:t>
            </a:r>
            <a:r>
              <a:rPr lang="zh-TW" altLang="en-US" dirty="0"/>
              <a:t>作為單位，透過套件自動計算距離</a:t>
            </a:r>
            <a:endParaRPr lang="en-US" altLang="zh-TW" dirty="0"/>
          </a:p>
          <a:p>
            <a:r>
              <a:rPr lang="en-US" altLang="zh-TW" dirty="0"/>
              <a:t>  delay(1000);</a:t>
            </a:r>
          </a:p>
          <a:p>
            <a:r>
              <a:rPr lang="en-US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3847092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9463</TotalTime>
  <Words>3205</Words>
  <Application>Microsoft Office PowerPoint</Application>
  <PresentationFormat>寬螢幕</PresentationFormat>
  <Paragraphs>532</Paragraphs>
  <Slides>45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6" baseType="lpstr">
      <vt:lpstr>微軟正黑體</vt:lpstr>
      <vt:lpstr>微軟正黑體</vt:lpstr>
      <vt:lpstr>新細明體</vt:lpstr>
      <vt:lpstr>新細明體</vt:lpstr>
      <vt:lpstr>標楷體</vt:lpstr>
      <vt:lpstr>標楷體</vt:lpstr>
      <vt:lpstr>Arial</vt:lpstr>
      <vt:lpstr>Calibri</vt:lpstr>
      <vt:lpstr>Century Gothic</vt:lpstr>
      <vt:lpstr>Wingdings 3</vt:lpstr>
      <vt:lpstr>絲縷</vt:lpstr>
      <vt:lpstr>智慧聯網應用</vt:lpstr>
      <vt:lpstr>LinkIt 7697 腳位</vt:lpstr>
      <vt:lpstr> Grove腳位</vt:lpstr>
      <vt:lpstr>LAB 2-1 蜂鳴器</vt:lpstr>
      <vt:lpstr>LAB 2-1 蜂鳴器</vt:lpstr>
      <vt:lpstr>LAB 2-2 蜂鳴器練習</vt:lpstr>
      <vt:lpstr>LAB 2-2 蜂鳴器練習</vt:lpstr>
      <vt:lpstr>LAB 2 - 3 超聲波感測器</vt:lpstr>
      <vt:lpstr>LAB 2 –3超聲波感測器</vt:lpstr>
      <vt:lpstr>LAB 2-4 倒車雷達</vt:lpstr>
      <vt:lpstr>LAB 2-4 倒車雷達</vt:lpstr>
      <vt:lpstr>LAB 2 – 4 倒車雷達</vt:lpstr>
      <vt:lpstr>LAB 2 – 4 倒車雷達</vt:lpstr>
      <vt:lpstr>LAB 2 –5 – 1紅外線發送</vt:lpstr>
      <vt:lpstr>LAB 2 –5 – 1紅外線發送</vt:lpstr>
      <vt:lpstr>LAB 2 –5 – 2紅外線接收</vt:lpstr>
      <vt:lpstr>LAB 2 –5 – 2紅外線接收</vt:lpstr>
      <vt:lpstr>LAB 2-6 伺服馬達 servo</vt:lpstr>
      <vt:lpstr>LAB 2-6 伺服馬達 servo</vt:lpstr>
      <vt:lpstr>LAB 2-7 直流馬達</vt:lpstr>
      <vt:lpstr>LAB 2-7 直流馬達</vt:lpstr>
      <vt:lpstr>LAB 2-8 智慧百葉窗</vt:lpstr>
      <vt:lpstr>LAB 2-8 智慧百葉窗</vt:lpstr>
      <vt:lpstr>LAB 2-8 智慧百葉窗</vt:lpstr>
      <vt:lpstr>LAB 2-9-1RFID</vt:lpstr>
      <vt:lpstr>LAB 2-9-1 RFID Firmware Check</vt:lpstr>
      <vt:lpstr>LAB 2-9-1 RFID Firmware Check</vt:lpstr>
      <vt:lpstr>PowerPoint 簡報</vt:lpstr>
      <vt:lpstr>LAB 2 –9-2 RFID</vt:lpstr>
      <vt:lpstr>LAB 2-10 門禁系統</vt:lpstr>
      <vt:lpstr>LAB 2-10 門禁系統</vt:lpstr>
      <vt:lpstr>LAB 2-10 門禁系統</vt:lpstr>
      <vt:lpstr>LAB 2 - 11 oled顯示器</vt:lpstr>
      <vt:lpstr>LAB 2 –11 oled顯示器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LAB 2-14電子看板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嵌入式系統導論</dc:title>
  <dc:creator>林家源</dc:creator>
  <cp:lastModifiedBy>余瀚洲</cp:lastModifiedBy>
  <cp:revision>330</cp:revision>
  <dcterms:created xsi:type="dcterms:W3CDTF">2017-02-16T08:48:17Z</dcterms:created>
  <dcterms:modified xsi:type="dcterms:W3CDTF">2021-09-23T02:48:40Z</dcterms:modified>
</cp:coreProperties>
</file>